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625" r:id="rId2"/>
    <p:sldId id="621" r:id="rId3"/>
    <p:sldId id="402" r:id="rId4"/>
    <p:sldId id="1000" r:id="rId5"/>
    <p:sldId id="992" r:id="rId6"/>
    <p:sldId id="997" r:id="rId7"/>
    <p:sldId id="1014" r:id="rId8"/>
    <p:sldId id="1015" r:id="rId9"/>
    <p:sldId id="1028" r:id="rId10"/>
    <p:sldId id="1005" r:id="rId11"/>
    <p:sldId id="512" r:id="rId12"/>
    <p:sldId id="404" r:id="rId13"/>
    <p:sldId id="999" r:id="rId14"/>
    <p:sldId id="998" r:id="rId15"/>
    <p:sldId id="1001" r:id="rId16"/>
    <p:sldId id="62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FF1"/>
    <a:srgbClr val="FF9966"/>
    <a:srgbClr val="626366"/>
    <a:srgbClr val="FFFF99"/>
    <a:srgbClr val="FFFF66"/>
    <a:srgbClr val="339933"/>
    <a:srgbClr val="FF9999"/>
    <a:srgbClr val="EA2E2E"/>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p:cViewPr varScale="1">
        <p:scale>
          <a:sx n="73" d="100"/>
          <a:sy n="73" d="100"/>
        </p:scale>
        <p:origin x="107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Cumbers" userId="ae318edf-2078-4187-b7f7-69303ccc3c62" providerId="ADAL" clId="{CF5DAA76-C93C-48D8-A9D9-AAA355B53FE9}"/>
    <pc:docChg chg="modShowInfo">
      <pc:chgData name="Helen Cumbers" userId="ae318edf-2078-4187-b7f7-69303ccc3c62" providerId="ADAL" clId="{CF5DAA76-C93C-48D8-A9D9-AAA355B53FE9}" dt="2026-03-05T16:42:08.726" v="0"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7A321-DE13-4BFB-A7BF-511BB2301068}" type="datetimeFigureOut">
              <a:rPr lang="en-GB" smtClean="0"/>
              <a:t>05/03/2026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B6C02-CFAB-43C1-A402-44005294748E}" type="slidenum">
              <a:rPr lang="en-GB" smtClean="0"/>
              <a:t>‹#›</a:t>
            </a:fld>
            <a:endParaRPr lang="en-GB"/>
          </a:p>
        </p:txBody>
      </p:sp>
    </p:spTree>
    <p:extLst>
      <p:ext uri="{BB962C8B-B14F-4D97-AF65-F5344CB8AC3E}">
        <p14:creationId xmlns:p14="http://schemas.microsoft.com/office/powerpoint/2010/main" val="31156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6B0F1B-BCE2-4D58-9A1C-498D6C754ED0}" type="slidenum">
              <a:rPr lang="en-GB" smtClean="0"/>
              <a:t>1</a:t>
            </a:fld>
            <a:endParaRPr lang="en-GB"/>
          </a:p>
        </p:txBody>
      </p:sp>
    </p:spTree>
    <p:extLst>
      <p:ext uri="{BB962C8B-B14F-4D97-AF65-F5344CB8AC3E}">
        <p14:creationId xmlns:p14="http://schemas.microsoft.com/office/powerpoint/2010/main" val="3081364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8B6C02-CFAB-43C1-A402-44005294748E}" type="slidenum">
              <a:rPr lang="en-GB" smtClean="0"/>
              <a:t>10</a:t>
            </a:fld>
            <a:endParaRPr lang="en-GB"/>
          </a:p>
        </p:txBody>
      </p:sp>
    </p:spTree>
    <p:extLst>
      <p:ext uri="{BB962C8B-B14F-4D97-AF65-F5344CB8AC3E}">
        <p14:creationId xmlns:p14="http://schemas.microsoft.com/office/powerpoint/2010/main" val="121661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helpline triage system and self-referral – option of text for vulnerable families and YPs.  If there’s time and internet access, could show a couple of pages of our website.</a:t>
            </a:r>
          </a:p>
          <a:p>
            <a:r>
              <a:rPr lang="en-GB" dirty="0"/>
              <a:t>Highlight how small our team is. Give examples of the kind of F/F support our caseworkers might be involved in (PEX cases, hearings, EHC appeals, YP home visit. Key meeting support etc)</a:t>
            </a:r>
          </a:p>
        </p:txBody>
      </p:sp>
      <p:sp>
        <p:nvSpPr>
          <p:cNvPr id="4" name="Slide Number Placeholder 3"/>
          <p:cNvSpPr>
            <a:spLocks noGrp="1"/>
          </p:cNvSpPr>
          <p:nvPr>
            <p:ph type="sldNum" sz="quarter" idx="10"/>
          </p:nvPr>
        </p:nvSpPr>
        <p:spPr/>
        <p:txBody>
          <a:bodyPr/>
          <a:lstStyle/>
          <a:p>
            <a:fld id="{A08B6C02-CFAB-43C1-A402-44005294748E}" type="slidenum">
              <a:rPr lang="en-GB" smtClean="0"/>
              <a:t>11</a:t>
            </a:fld>
            <a:endParaRPr lang="en-GB"/>
          </a:p>
        </p:txBody>
      </p:sp>
    </p:spTree>
    <p:extLst>
      <p:ext uri="{BB962C8B-B14F-4D97-AF65-F5344CB8AC3E}">
        <p14:creationId xmlns:p14="http://schemas.microsoft.com/office/powerpoint/2010/main" val="1072231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6B0F1B-BCE2-4D58-9A1C-498D6C754ED0}" type="slidenum">
              <a:rPr lang="en-GB" smtClean="0"/>
              <a:t>12</a:t>
            </a:fld>
            <a:endParaRPr lang="en-GB"/>
          </a:p>
        </p:txBody>
      </p:sp>
    </p:spTree>
    <p:extLst>
      <p:ext uri="{BB962C8B-B14F-4D97-AF65-F5344CB8AC3E}">
        <p14:creationId xmlns:p14="http://schemas.microsoft.com/office/powerpoint/2010/main" val="138384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6B0F1B-BCE2-4D58-9A1C-498D6C754ED0}" type="slidenum">
              <a:rPr lang="en-GB" smtClean="0"/>
              <a:t>13</a:t>
            </a:fld>
            <a:endParaRPr lang="en-GB"/>
          </a:p>
        </p:txBody>
      </p:sp>
    </p:spTree>
    <p:extLst>
      <p:ext uri="{BB962C8B-B14F-4D97-AF65-F5344CB8AC3E}">
        <p14:creationId xmlns:p14="http://schemas.microsoft.com/office/powerpoint/2010/main" val="134022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highlight that we aim to foster positive partnership working between families, learning settings and the LA.  Much research has been undertaken in the past 20 years to evidence that CYP make the best progress when these are all working together and supporting each other to support the child.</a:t>
            </a:r>
          </a:p>
        </p:txBody>
      </p:sp>
      <p:sp>
        <p:nvSpPr>
          <p:cNvPr id="4" name="Slide Number Placeholder 3"/>
          <p:cNvSpPr>
            <a:spLocks noGrp="1"/>
          </p:cNvSpPr>
          <p:nvPr>
            <p:ph type="sldNum" sz="quarter" idx="10"/>
          </p:nvPr>
        </p:nvSpPr>
        <p:spPr/>
        <p:txBody>
          <a:bodyPr/>
          <a:lstStyle/>
          <a:p>
            <a:fld id="{706B0F1B-BCE2-4D58-9A1C-498D6C754ED0}" type="slidenum">
              <a:rPr lang="en-GB" smtClean="0"/>
              <a:t>14</a:t>
            </a:fld>
            <a:endParaRPr lang="en-GB"/>
          </a:p>
        </p:txBody>
      </p:sp>
    </p:spTree>
    <p:extLst>
      <p:ext uri="{BB962C8B-B14F-4D97-AF65-F5344CB8AC3E}">
        <p14:creationId xmlns:p14="http://schemas.microsoft.com/office/powerpoint/2010/main" val="3985942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highlight that we aim to foster positive partnership working between families, learning settings and the LA.  Much research has been undertaken in the past 20 years to evidence that CYP make the best progress when these are all working together and supporting each other to support the child.</a:t>
            </a:r>
          </a:p>
        </p:txBody>
      </p:sp>
      <p:sp>
        <p:nvSpPr>
          <p:cNvPr id="4" name="Slide Number Placeholder 3"/>
          <p:cNvSpPr>
            <a:spLocks noGrp="1"/>
          </p:cNvSpPr>
          <p:nvPr>
            <p:ph type="sldNum" sz="quarter" idx="10"/>
          </p:nvPr>
        </p:nvSpPr>
        <p:spPr/>
        <p:txBody>
          <a:bodyPr/>
          <a:lstStyle/>
          <a:p>
            <a:fld id="{706B0F1B-BCE2-4D58-9A1C-498D6C754ED0}" type="slidenum">
              <a:rPr lang="en-GB" smtClean="0"/>
              <a:t>15</a:t>
            </a:fld>
            <a:endParaRPr lang="en-GB"/>
          </a:p>
        </p:txBody>
      </p:sp>
    </p:spTree>
    <p:extLst>
      <p:ext uri="{BB962C8B-B14F-4D97-AF65-F5344CB8AC3E}">
        <p14:creationId xmlns:p14="http://schemas.microsoft.com/office/powerpoint/2010/main" val="1640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per the C&amp; F Act and the SEND Code of Practice. Highlight that CYP do not need their parent’s permission to contact us – they have the right to impartial and confidential advice themselves.  Also highlight that if the CYP is happy to share, then info can of course be shared with the family and we have often worked with both parents and pupils together in the past.</a:t>
            </a:r>
          </a:p>
        </p:txBody>
      </p:sp>
      <p:sp>
        <p:nvSpPr>
          <p:cNvPr id="4" name="Slide Number Placeholder 3"/>
          <p:cNvSpPr>
            <a:spLocks noGrp="1"/>
          </p:cNvSpPr>
          <p:nvPr>
            <p:ph type="sldNum" sz="quarter" idx="10"/>
          </p:nvPr>
        </p:nvSpPr>
        <p:spPr/>
        <p:txBody>
          <a:bodyPr/>
          <a:lstStyle/>
          <a:p>
            <a:fld id="{706B0F1B-BCE2-4D58-9A1C-498D6C754ED0}" type="slidenum">
              <a:rPr lang="en-GB" smtClean="0"/>
              <a:t>2</a:t>
            </a:fld>
            <a:endParaRPr lang="en-GB"/>
          </a:p>
        </p:txBody>
      </p:sp>
    </p:spTree>
    <p:extLst>
      <p:ext uri="{BB962C8B-B14F-4D97-AF65-F5344CB8AC3E}">
        <p14:creationId xmlns:p14="http://schemas.microsoft.com/office/powerpoint/2010/main" val="169878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6B0F1B-BCE2-4D58-9A1C-498D6C754ED0}" type="slidenum">
              <a:rPr lang="en-GB" smtClean="0"/>
              <a:t>3</a:t>
            </a:fld>
            <a:endParaRPr lang="en-GB"/>
          </a:p>
        </p:txBody>
      </p:sp>
    </p:spTree>
    <p:extLst>
      <p:ext uri="{BB962C8B-B14F-4D97-AF65-F5344CB8AC3E}">
        <p14:creationId xmlns:p14="http://schemas.microsoft.com/office/powerpoint/2010/main" val="2235953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no vested interest beyond supporting families to participate and support them, learning settings and the LA to work together positively in the interests of the CYP.  </a:t>
            </a:r>
          </a:p>
        </p:txBody>
      </p:sp>
      <p:sp>
        <p:nvSpPr>
          <p:cNvPr id="4" name="Slide Number Placeholder 3"/>
          <p:cNvSpPr>
            <a:spLocks noGrp="1"/>
          </p:cNvSpPr>
          <p:nvPr>
            <p:ph type="sldNum" sz="quarter" idx="10"/>
          </p:nvPr>
        </p:nvSpPr>
        <p:spPr/>
        <p:txBody>
          <a:bodyPr/>
          <a:lstStyle/>
          <a:p>
            <a:fld id="{706B0F1B-BCE2-4D58-9A1C-498D6C754ED0}" type="slidenum">
              <a:rPr lang="en-GB" smtClean="0"/>
              <a:t>4</a:t>
            </a:fld>
            <a:endParaRPr lang="en-GB"/>
          </a:p>
        </p:txBody>
      </p:sp>
    </p:spTree>
    <p:extLst>
      <p:ext uri="{BB962C8B-B14F-4D97-AF65-F5344CB8AC3E}">
        <p14:creationId xmlns:p14="http://schemas.microsoft.com/office/powerpoint/2010/main" val="3972242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6B0F1B-BCE2-4D58-9A1C-498D6C754ED0}" type="slidenum">
              <a:rPr lang="en-GB" smtClean="0"/>
              <a:t>5</a:t>
            </a:fld>
            <a:endParaRPr lang="en-GB"/>
          </a:p>
        </p:txBody>
      </p:sp>
    </p:spTree>
    <p:extLst>
      <p:ext uri="{BB962C8B-B14F-4D97-AF65-F5344CB8AC3E}">
        <p14:creationId xmlns:p14="http://schemas.microsoft.com/office/powerpoint/2010/main" val="2224310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Lato" panose="020F0502020204030203" pitchFamily="34" charset="0"/>
                <a:ea typeface="Tahoma" panose="020B0604030504040204" pitchFamily="34" charset="0"/>
                <a:cs typeface="Tahoma" panose="020B0604030504040204" pitchFamily="34" charset="0"/>
              </a:rPr>
              <a:t>FAQ webpages on our website can offer quick answers</a:t>
            </a:r>
          </a:p>
          <a:p>
            <a:endParaRPr lang="en-GB" dirty="0"/>
          </a:p>
        </p:txBody>
      </p:sp>
      <p:sp>
        <p:nvSpPr>
          <p:cNvPr id="4" name="Slide Number Placeholder 3"/>
          <p:cNvSpPr>
            <a:spLocks noGrp="1"/>
          </p:cNvSpPr>
          <p:nvPr>
            <p:ph type="sldNum" sz="quarter" idx="10"/>
          </p:nvPr>
        </p:nvSpPr>
        <p:spPr/>
        <p:txBody>
          <a:bodyPr/>
          <a:lstStyle/>
          <a:p>
            <a:fld id="{A08B6C02-CFAB-43C1-A402-44005294748E}" type="slidenum">
              <a:rPr lang="en-GB" smtClean="0"/>
              <a:t>6</a:t>
            </a:fld>
            <a:endParaRPr lang="en-GB"/>
          </a:p>
        </p:txBody>
      </p:sp>
    </p:spTree>
    <p:extLst>
      <p:ext uri="{BB962C8B-B14F-4D97-AF65-F5344CB8AC3E}">
        <p14:creationId xmlns:p14="http://schemas.microsoft.com/office/powerpoint/2010/main" val="1220224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latin typeface="Lato" panose="020F0502020204030203" pitchFamily="34" charset="0"/>
                <a:ea typeface="Tahoma" panose="020B0604030504040204" pitchFamily="34" charset="0"/>
                <a:cs typeface="Tahoma" panose="020B0604030504040204" pitchFamily="34" charset="0"/>
              </a:rPr>
              <a:t>FAQ webpages on our website can offer quick answers</a:t>
            </a:r>
          </a:p>
          <a:p>
            <a:endParaRPr lang="en-GB" dirty="0"/>
          </a:p>
        </p:txBody>
      </p:sp>
      <p:sp>
        <p:nvSpPr>
          <p:cNvPr id="4" name="Slide Number Placeholder 3"/>
          <p:cNvSpPr>
            <a:spLocks noGrp="1"/>
          </p:cNvSpPr>
          <p:nvPr>
            <p:ph type="sldNum" sz="quarter" idx="10"/>
          </p:nvPr>
        </p:nvSpPr>
        <p:spPr/>
        <p:txBody>
          <a:bodyPr/>
          <a:lstStyle/>
          <a:p>
            <a:fld id="{A08B6C02-CFAB-43C1-A402-44005294748E}" type="slidenum">
              <a:rPr lang="en-GB" smtClean="0"/>
              <a:t>7</a:t>
            </a:fld>
            <a:endParaRPr lang="en-GB"/>
          </a:p>
        </p:txBody>
      </p:sp>
    </p:spTree>
    <p:extLst>
      <p:ext uri="{BB962C8B-B14F-4D97-AF65-F5344CB8AC3E}">
        <p14:creationId xmlns:p14="http://schemas.microsoft.com/office/powerpoint/2010/main" val="535159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Electronic forms of all our leaflets are downloadable from our Leaflets and Resources webpage.  You can request hard copies too.</a:t>
            </a:r>
          </a:p>
        </p:txBody>
      </p:sp>
      <p:sp>
        <p:nvSpPr>
          <p:cNvPr id="4" name="Slide Number Placeholder 3"/>
          <p:cNvSpPr>
            <a:spLocks noGrp="1"/>
          </p:cNvSpPr>
          <p:nvPr>
            <p:ph type="sldNum" sz="quarter" idx="10"/>
          </p:nvPr>
        </p:nvSpPr>
        <p:spPr/>
        <p:txBody>
          <a:bodyPr/>
          <a:lstStyle/>
          <a:p>
            <a:fld id="{706B0F1B-BCE2-4D58-9A1C-498D6C754ED0}" type="slidenum">
              <a:rPr lang="en-GB" smtClean="0"/>
              <a:t>8</a:t>
            </a:fld>
            <a:endParaRPr lang="en-GB"/>
          </a:p>
        </p:txBody>
      </p:sp>
    </p:spTree>
    <p:extLst>
      <p:ext uri="{BB962C8B-B14F-4D97-AF65-F5344CB8AC3E}">
        <p14:creationId xmlns:p14="http://schemas.microsoft.com/office/powerpoint/2010/main" val="465904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8B6C02-CFAB-43C1-A402-44005294748E}" type="slidenum">
              <a:rPr lang="en-GB" smtClean="0"/>
              <a:t>9</a:t>
            </a:fld>
            <a:endParaRPr lang="en-GB"/>
          </a:p>
        </p:txBody>
      </p:sp>
    </p:spTree>
    <p:extLst>
      <p:ext uri="{BB962C8B-B14F-4D97-AF65-F5344CB8AC3E}">
        <p14:creationId xmlns:p14="http://schemas.microsoft.com/office/powerpoint/2010/main" val="3865054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F769EFD-A1A3-4159-8ECF-0999D1C2F906}"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246027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F769EFD-A1A3-4159-8ECF-0999D1C2F906}"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36973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F769EFD-A1A3-4159-8ECF-0999D1C2F906}"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382557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F769EFD-A1A3-4159-8ECF-0999D1C2F906}"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418852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769EFD-A1A3-4159-8ECF-0999D1C2F906}" type="datetimeFigureOut">
              <a:rPr lang="en-GB" smtClean="0"/>
              <a:t>05/03/2026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2357397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F769EFD-A1A3-4159-8ECF-0999D1C2F906}"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315338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F769EFD-A1A3-4159-8ECF-0999D1C2F906}" type="datetimeFigureOut">
              <a:rPr lang="en-GB" smtClean="0"/>
              <a:t>05/03/2026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170647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F769EFD-A1A3-4159-8ECF-0999D1C2F906}" type="datetimeFigureOut">
              <a:rPr lang="en-GB" smtClean="0"/>
              <a:t>05/03/2026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386500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769EFD-A1A3-4159-8ECF-0999D1C2F906}" type="datetimeFigureOut">
              <a:rPr lang="en-GB" smtClean="0"/>
              <a:t>05/03/2026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244882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769EFD-A1A3-4159-8ECF-0999D1C2F906}"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227917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769EFD-A1A3-4159-8ECF-0999D1C2F906}" type="datetimeFigureOut">
              <a:rPr lang="en-GB" smtClean="0"/>
              <a:t>05/03/2026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7478F0-4BA9-4B3D-8E98-9D939A4382F9}" type="slidenum">
              <a:rPr lang="en-GB" smtClean="0"/>
              <a:t>‹#›</a:t>
            </a:fld>
            <a:endParaRPr lang="en-GB"/>
          </a:p>
        </p:txBody>
      </p:sp>
    </p:spTree>
    <p:extLst>
      <p:ext uri="{BB962C8B-B14F-4D97-AF65-F5344CB8AC3E}">
        <p14:creationId xmlns:p14="http://schemas.microsoft.com/office/powerpoint/2010/main" val="337840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69EFD-A1A3-4159-8ECF-0999D1C2F906}" type="datetimeFigureOut">
              <a:rPr lang="en-GB" smtClean="0"/>
              <a:t>05/03/2026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478F0-4BA9-4B3D-8E98-9D939A4382F9}" type="slidenum">
              <a:rPr lang="en-GB" smtClean="0"/>
              <a:t>‹#›</a:t>
            </a:fld>
            <a:endParaRPr lang="en-GB"/>
          </a:p>
        </p:txBody>
      </p:sp>
    </p:spTree>
    <p:extLst>
      <p:ext uri="{BB962C8B-B14F-4D97-AF65-F5344CB8AC3E}">
        <p14:creationId xmlns:p14="http://schemas.microsoft.com/office/powerpoint/2010/main" val="27418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mailto:enquiries@suffolksendiass.co.uk"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35BF7BD-2330-495C-9BB0-EA4E0F9CC40D}"/>
              </a:ext>
            </a:extLst>
          </p:cNvPr>
          <p:cNvSpPr/>
          <p:nvPr/>
        </p:nvSpPr>
        <p:spPr>
          <a:xfrm>
            <a:off x="1281488" y="2708920"/>
            <a:ext cx="6581024" cy="322995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5000" dirty="0">
              <a:solidFill>
                <a:schemeClr val="tx2"/>
              </a:solidFill>
              <a:latin typeface="Lato" panose="020F0502020204030203" pitchFamily="34" charset="0"/>
              <a:ea typeface="Tahoma" panose="020B0604030504040204" pitchFamily="34" charset="0"/>
              <a:cs typeface="Tahoma" panose="020B0604030504040204" pitchFamily="34" charset="0"/>
            </a:endParaRPr>
          </a:p>
          <a:p>
            <a:pPr algn="ctr"/>
            <a:endParaRPr lang="en-GB" sz="2000" dirty="0">
              <a:solidFill>
                <a:schemeClr val="tx2"/>
              </a:solidFill>
              <a:latin typeface="Lato" panose="020F0502020204030203" pitchFamily="34" charset="0"/>
              <a:ea typeface="Tahoma" panose="020B0604030504040204" pitchFamily="34" charset="0"/>
              <a:cs typeface="Tahoma" panose="020B0604030504040204" pitchFamily="34" charset="0"/>
            </a:endParaRPr>
          </a:p>
          <a:p>
            <a:r>
              <a:rPr lang="en-GB" sz="6000" dirty="0">
                <a:solidFill>
                  <a:schemeClr val="tx2"/>
                </a:solidFill>
                <a:latin typeface="Lato" panose="020F0502020204030203" pitchFamily="34" charset="0"/>
                <a:ea typeface="Tahoma" panose="020B0604030504040204" pitchFamily="34" charset="0"/>
                <a:cs typeface="Tahoma" panose="020B0604030504040204" pitchFamily="34" charset="0"/>
              </a:rPr>
              <a:t>     </a:t>
            </a:r>
            <a:r>
              <a:rPr lang="en-GB" sz="5500" dirty="0">
                <a:solidFill>
                  <a:schemeClr val="tx2"/>
                </a:solidFill>
                <a:latin typeface="Lato" panose="020F0502020204030203" pitchFamily="34" charset="0"/>
                <a:ea typeface="Tahoma" panose="020B0604030504040204" pitchFamily="34" charset="0"/>
                <a:cs typeface="Tahoma" panose="020B0604030504040204" pitchFamily="34" charset="0"/>
              </a:rPr>
              <a:t>SENDIASS –</a:t>
            </a:r>
          </a:p>
          <a:p>
            <a:r>
              <a:rPr lang="en-GB" sz="5500" dirty="0">
                <a:solidFill>
                  <a:schemeClr val="tx2"/>
                </a:solidFill>
                <a:latin typeface="Lato" panose="020F0502020204030203" pitchFamily="34" charset="0"/>
                <a:ea typeface="Tahoma" panose="020B0604030504040204" pitchFamily="34" charset="0"/>
                <a:cs typeface="Tahoma" panose="020B0604030504040204" pitchFamily="34" charset="0"/>
              </a:rPr>
              <a:t>     who we are </a:t>
            </a:r>
          </a:p>
          <a:p>
            <a:r>
              <a:rPr lang="en-GB" sz="5500" dirty="0">
                <a:solidFill>
                  <a:schemeClr val="tx2"/>
                </a:solidFill>
                <a:latin typeface="Lato" panose="020F0502020204030203" pitchFamily="34" charset="0"/>
                <a:ea typeface="Tahoma" panose="020B0604030504040204" pitchFamily="34" charset="0"/>
                <a:cs typeface="Tahoma" panose="020B0604030504040204" pitchFamily="34" charset="0"/>
              </a:rPr>
              <a:t>     and what we do</a:t>
            </a:r>
            <a:endParaRPr lang="en-GB" sz="5500" b="1" dirty="0">
              <a:solidFill>
                <a:schemeClr val="tx2"/>
              </a:solidFill>
              <a:latin typeface="Lato" panose="020F0502020204030203" pitchFamily="34" charset="0"/>
              <a:ea typeface="Tahoma" panose="020B0604030504040204" pitchFamily="34" charset="0"/>
              <a:cs typeface="Tahoma" panose="020B0604030504040204" pitchFamily="34" charset="0"/>
            </a:endParaRPr>
          </a:p>
          <a:p>
            <a:pPr lvl="0" algn="ctr"/>
            <a:endParaRPr lang="en-GB" sz="1500" dirty="0">
              <a:solidFill>
                <a:schemeClr val="tx2"/>
              </a:solidFill>
              <a:latin typeface="Lato" panose="020F0502020204030203" pitchFamily="34" charset="0"/>
              <a:ea typeface="Tahoma" panose="020B0604030504040204" pitchFamily="34" charset="0"/>
              <a:cs typeface="Tahoma" panose="020B0604030504040204" pitchFamily="34" charset="0"/>
            </a:endParaRPr>
          </a:p>
          <a:p>
            <a:pPr lvl="0" algn="ctr"/>
            <a:endParaRPr lang="en-GB" sz="5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endParaRPr lang="en-GB" dirty="0"/>
          </a:p>
        </p:txBody>
      </p:sp>
      <p:pic>
        <p:nvPicPr>
          <p:cNvPr id="7" name="Picture 6" descr="A close up of a sign&#10;&#10;Description automatically generated">
            <a:extLst>
              <a:ext uri="{FF2B5EF4-FFF2-40B4-BE49-F238E27FC236}">
                <a16:creationId xmlns:a16="http://schemas.microsoft.com/office/drawing/2014/main" id="{FB73720F-19E7-4A5D-9382-B016722E8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9083"/>
            <a:ext cx="4137567" cy="1584176"/>
          </a:xfrm>
          <a:prstGeom prst="rect">
            <a:avLst/>
          </a:prstGeom>
        </p:spPr>
      </p:pic>
      <p:pic>
        <p:nvPicPr>
          <p:cNvPr id="8" name="Picture 7">
            <a:extLst>
              <a:ext uri="{FF2B5EF4-FFF2-40B4-BE49-F238E27FC236}">
                <a16:creationId xmlns:a16="http://schemas.microsoft.com/office/drawing/2014/main" id="{F21987C9-04B1-4620-9B2B-67F03203BDEC}"/>
              </a:ext>
            </a:extLst>
          </p:cNvPr>
          <p:cNvPicPr>
            <a:picLocks noChangeAspect="1"/>
          </p:cNvPicPr>
          <p:nvPr/>
        </p:nvPicPr>
        <p:blipFill rotWithShape="1">
          <a:blip r:embed="rId4"/>
          <a:srcRect l="63253" t="64505" r="17847" b="22384"/>
          <a:stretch/>
        </p:blipFill>
        <p:spPr>
          <a:xfrm>
            <a:off x="539552" y="638406"/>
            <a:ext cx="3344431" cy="1304853"/>
          </a:xfrm>
          <a:prstGeom prst="rect">
            <a:avLst/>
          </a:prstGeom>
        </p:spPr>
      </p:pic>
    </p:spTree>
    <p:extLst>
      <p:ext uri="{BB962C8B-B14F-4D97-AF65-F5344CB8AC3E}">
        <p14:creationId xmlns:p14="http://schemas.microsoft.com/office/powerpoint/2010/main" val="4009597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2B9C3-0ABE-430A-8EA1-C182B7B656AB}"/>
              </a:ext>
            </a:extLst>
          </p:cNvPr>
          <p:cNvPicPr>
            <a:picLocks noChangeAspect="1"/>
          </p:cNvPicPr>
          <p:nvPr/>
        </p:nvPicPr>
        <p:blipFill rotWithShape="1">
          <a:blip r:embed="rId3"/>
          <a:srcRect l="81500" t="19700" r="15350" b="75089"/>
          <a:stretch/>
        </p:blipFill>
        <p:spPr>
          <a:xfrm>
            <a:off x="8068541" y="105731"/>
            <a:ext cx="827584" cy="770131"/>
          </a:xfrm>
          <a:prstGeom prst="rect">
            <a:avLst/>
          </a:prstGeom>
        </p:spPr>
      </p:pic>
      <p:sp>
        <p:nvSpPr>
          <p:cNvPr id="13" name="Rectangle: Rounded Corners 12">
            <a:extLst>
              <a:ext uri="{FF2B5EF4-FFF2-40B4-BE49-F238E27FC236}">
                <a16:creationId xmlns:a16="http://schemas.microsoft.com/office/drawing/2014/main" id="{138D2378-DEE7-431B-B73F-0BEB7EAD6E0F}"/>
              </a:ext>
            </a:extLst>
          </p:cNvPr>
          <p:cNvSpPr/>
          <p:nvPr/>
        </p:nvSpPr>
        <p:spPr>
          <a:xfrm>
            <a:off x="399415" y="161304"/>
            <a:ext cx="7467071" cy="70097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2"/>
                </a:solidFill>
                <a:latin typeface="Lato" panose="020F0502020204030203" pitchFamily="34" charset="0"/>
                <a:ea typeface="Tahoma" panose="020B0604030504040204" pitchFamily="34" charset="0"/>
                <a:cs typeface="Tahoma" panose="020B0604030504040204" pitchFamily="34" charset="0"/>
              </a:rPr>
              <a:t>.. and through videos on our YouTube channel</a:t>
            </a:r>
          </a:p>
        </p:txBody>
      </p:sp>
      <p:sp>
        <p:nvSpPr>
          <p:cNvPr id="12" name="Rectangle 11">
            <a:extLst>
              <a:ext uri="{FF2B5EF4-FFF2-40B4-BE49-F238E27FC236}">
                <a16:creationId xmlns:a16="http://schemas.microsoft.com/office/drawing/2014/main" id="{ADABC255-E674-46B2-A6B0-98EE3A9F6014}"/>
              </a:ext>
            </a:extLst>
          </p:cNvPr>
          <p:cNvSpPr/>
          <p:nvPr/>
        </p:nvSpPr>
        <p:spPr>
          <a:xfrm>
            <a:off x="179512" y="980728"/>
            <a:ext cx="8663935" cy="581299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5B1F69E7-ED97-A315-9BEB-05E8B9DB0B6A}"/>
              </a:ext>
            </a:extLst>
          </p:cNvPr>
          <p:cNvPicPr>
            <a:picLocks noChangeAspect="1"/>
          </p:cNvPicPr>
          <p:nvPr/>
        </p:nvPicPr>
        <p:blipFill rotWithShape="1">
          <a:blip r:embed="rId4"/>
          <a:srcRect l="25588" t="23400" r="27951" b="13601"/>
          <a:stretch/>
        </p:blipFill>
        <p:spPr>
          <a:xfrm>
            <a:off x="390741" y="1174253"/>
            <a:ext cx="7114009" cy="5425939"/>
          </a:xfrm>
          <a:prstGeom prst="rect">
            <a:avLst/>
          </a:prstGeom>
        </p:spPr>
      </p:pic>
      <p:pic>
        <p:nvPicPr>
          <p:cNvPr id="5" name="Picture 4" descr="Graphical user interface, application, PowerPoint&#10;&#10;Description automatically generated">
            <a:extLst>
              <a:ext uri="{FF2B5EF4-FFF2-40B4-BE49-F238E27FC236}">
                <a16:creationId xmlns:a16="http://schemas.microsoft.com/office/drawing/2014/main" id="{4B9157B7-2180-45D1-B60F-67E7DE95E8EB}"/>
              </a:ext>
            </a:extLst>
          </p:cNvPr>
          <p:cNvPicPr>
            <a:picLocks noChangeAspect="1"/>
          </p:cNvPicPr>
          <p:nvPr/>
        </p:nvPicPr>
        <p:blipFill rotWithShape="1">
          <a:blip r:embed="rId5">
            <a:extLst>
              <a:ext uri="{28A0092B-C50C-407E-A947-70E740481C1C}">
                <a14:useLocalDpi xmlns:a14="http://schemas.microsoft.com/office/drawing/2010/main" val="0"/>
              </a:ext>
            </a:extLst>
          </a:blip>
          <a:srcRect l="49855" t="68711" r="43063" b="22778"/>
          <a:stretch/>
        </p:blipFill>
        <p:spPr bwMode="auto">
          <a:xfrm>
            <a:off x="7464608" y="1110979"/>
            <a:ext cx="1207865" cy="808775"/>
          </a:xfrm>
          <a:prstGeom prst="rect">
            <a:avLst/>
          </a:prstGeom>
          <a:ln>
            <a:noFill/>
          </a:ln>
          <a:extLst>
            <a:ext uri="{53640926-AAD7-44D8-BBD7-CCE9431645EC}">
              <a14:shadowObscured xmlns:a14="http://schemas.microsoft.com/office/drawing/2010/main"/>
            </a:ext>
          </a:extLst>
        </p:spPr>
      </p:pic>
      <p:pic>
        <p:nvPicPr>
          <p:cNvPr id="9" name="Picture 8" descr="Graphical user interface, application, PowerPoint&#10;&#10;Description automatically generated">
            <a:extLst>
              <a:ext uri="{FF2B5EF4-FFF2-40B4-BE49-F238E27FC236}">
                <a16:creationId xmlns:a16="http://schemas.microsoft.com/office/drawing/2014/main" id="{4B9157B7-2180-45D1-B60F-67E7DE95E8EB}"/>
              </a:ext>
            </a:extLst>
          </p:cNvPr>
          <p:cNvPicPr>
            <a:picLocks noChangeAspect="1"/>
          </p:cNvPicPr>
          <p:nvPr/>
        </p:nvPicPr>
        <p:blipFill rotWithShape="1">
          <a:blip r:embed="rId5">
            <a:extLst>
              <a:ext uri="{28A0092B-C50C-407E-A947-70E740481C1C}">
                <a14:useLocalDpi xmlns:a14="http://schemas.microsoft.com/office/drawing/2010/main" val="0"/>
              </a:ext>
            </a:extLst>
          </a:blip>
          <a:srcRect l="56978" t="68711" r="36064" b="22778"/>
          <a:stretch/>
        </p:blipFill>
        <p:spPr bwMode="auto">
          <a:xfrm>
            <a:off x="7500142" y="2024620"/>
            <a:ext cx="1167545" cy="795738"/>
          </a:xfrm>
          <a:prstGeom prst="rect">
            <a:avLst/>
          </a:prstGeom>
          <a:ln>
            <a:noFill/>
          </a:ln>
          <a:extLst>
            <a:ext uri="{53640926-AAD7-44D8-BBD7-CCE9431645EC}">
              <a14:shadowObscured xmlns:a14="http://schemas.microsoft.com/office/drawing/2010/main"/>
            </a:ext>
          </a:extLst>
        </p:spPr>
      </p:pic>
      <p:pic>
        <p:nvPicPr>
          <p:cNvPr id="10" name="Picture 9" descr="Graphical user interface, application, PowerPoint&#10;&#10;Description automatically generated">
            <a:extLst>
              <a:ext uri="{FF2B5EF4-FFF2-40B4-BE49-F238E27FC236}">
                <a16:creationId xmlns:a16="http://schemas.microsoft.com/office/drawing/2014/main" id="{4B9157B7-2180-45D1-B60F-67E7DE95E8EB}"/>
              </a:ext>
            </a:extLst>
          </p:cNvPr>
          <p:cNvPicPr>
            <a:picLocks noChangeAspect="1"/>
          </p:cNvPicPr>
          <p:nvPr/>
        </p:nvPicPr>
        <p:blipFill rotWithShape="1">
          <a:blip r:embed="rId5">
            <a:extLst>
              <a:ext uri="{28A0092B-C50C-407E-A947-70E740481C1C}">
                <a14:useLocalDpi xmlns:a14="http://schemas.microsoft.com/office/drawing/2010/main" val="0"/>
              </a:ext>
            </a:extLst>
          </a:blip>
          <a:srcRect l="63853" t="68711" r="29313" b="22778"/>
          <a:stretch/>
        </p:blipFill>
        <p:spPr bwMode="auto">
          <a:xfrm>
            <a:off x="7504765" y="2999465"/>
            <a:ext cx="1167545" cy="810205"/>
          </a:xfrm>
          <a:prstGeom prst="rect">
            <a:avLst/>
          </a:prstGeom>
          <a:ln>
            <a:noFill/>
          </a:ln>
          <a:extLst>
            <a:ext uri="{53640926-AAD7-44D8-BBD7-CCE9431645EC}">
              <a14:shadowObscured xmlns:a14="http://schemas.microsoft.com/office/drawing/2010/main"/>
            </a:ext>
          </a:extLst>
        </p:spPr>
      </p:pic>
      <p:pic>
        <p:nvPicPr>
          <p:cNvPr id="14" name="Picture 13" descr="Graphical user interface, application, PowerPoint&#10;&#10;Description automatically generated">
            <a:extLst>
              <a:ext uri="{FF2B5EF4-FFF2-40B4-BE49-F238E27FC236}">
                <a16:creationId xmlns:a16="http://schemas.microsoft.com/office/drawing/2014/main" id="{4B9157B7-2180-45D1-B60F-67E7DE95E8EB}"/>
              </a:ext>
            </a:extLst>
          </p:cNvPr>
          <p:cNvPicPr>
            <a:picLocks noChangeAspect="1"/>
          </p:cNvPicPr>
          <p:nvPr/>
        </p:nvPicPr>
        <p:blipFill rotWithShape="1">
          <a:blip r:embed="rId5">
            <a:extLst>
              <a:ext uri="{28A0092B-C50C-407E-A947-70E740481C1C}">
                <a14:useLocalDpi xmlns:a14="http://schemas.microsoft.com/office/drawing/2010/main" val="0"/>
              </a:ext>
            </a:extLst>
          </a:blip>
          <a:srcRect l="70894" t="68711" r="22190" b="22778"/>
          <a:stretch/>
        </p:blipFill>
        <p:spPr bwMode="auto">
          <a:xfrm>
            <a:off x="7484768" y="3928124"/>
            <a:ext cx="1167545" cy="800502"/>
          </a:xfrm>
          <a:prstGeom prst="rect">
            <a:avLst/>
          </a:prstGeom>
          <a:ln>
            <a:noFill/>
          </a:ln>
          <a:extLst>
            <a:ext uri="{53640926-AAD7-44D8-BBD7-CCE9431645EC}">
              <a14:shadowObscured xmlns:a14="http://schemas.microsoft.com/office/drawing/2010/main"/>
            </a:ext>
          </a:extLst>
        </p:spPr>
      </p:pic>
      <p:pic>
        <p:nvPicPr>
          <p:cNvPr id="16" name="Picture 15" descr="Graphical user interface, application, PowerPoint&#10;&#10;Description automatically generated">
            <a:extLst>
              <a:ext uri="{FF2B5EF4-FFF2-40B4-BE49-F238E27FC236}">
                <a16:creationId xmlns:a16="http://schemas.microsoft.com/office/drawing/2014/main" id="{4B9157B7-2180-45D1-B60F-67E7DE95E8EB}"/>
              </a:ext>
            </a:extLst>
          </p:cNvPr>
          <p:cNvPicPr>
            <a:picLocks noChangeAspect="1"/>
          </p:cNvPicPr>
          <p:nvPr/>
        </p:nvPicPr>
        <p:blipFill rotWithShape="1">
          <a:blip r:embed="rId5">
            <a:extLst>
              <a:ext uri="{28A0092B-C50C-407E-A947-70E740481C1C}">
                <a14:useLocalDpi xmlns:a14="http://schemas.microsoft.com/office/drawing/2010/main" val="0"/>
              </a:ext>
            </a:extLst>
          </a:blip>
          <a:srcRect l="77893" t="68711" r="15150" b="22778"/>
          <a:stretch/>
        </p:blipFill>
        <p:spPr bwMode="auto">
          <a:xfrm>
            <a:off x="7504750" y="4820719"/>
            <a:ext cx="1167545" cy="795738"/>
          </a:xfrm>
          <a:prstGeom prst="rect">
            <a:avLst/>
          </a:prstGeom>
          <a:ln>
            <a:noFill/>
          </a:ln>
          <a:extLst>
            <a:ext uri="{53640926-AAD7-44D8-BBD7-CCE9431645EC}">
              <a14:shadowObscured xmlns:a14="http://schemas.microsoft.com/office/drawing/2010/main"/>
            </a:ext>
          </a:extLst>
        </p:spPr>
      </p:pic>
      <p:pic>
        <p:nvPicPr>
          <p:cNvPr id="17" name="Picture 16" descr="Graphical user interface&#10;&#10;Description automatically generated">
            <a:extLst>
              <a:ext uri="{FF2B5EF4-FFF2-40B4-BE49-F238E27FC236}">
                <a16:creationId xmlns:a16="http://schemas.microsoft.com/office/drawing/2014/main" id="{15319534-2C5D-67FD-1561-5787C163DDAC}"/>
              </a:ext>
            </a:extLst>
          </p:cNvPr>
          <p:cNvPicPr>
            <a:picLocks noChangeAspect="1"/>
          </p:cNvPicPr>
          <p:nvPr/>
        </p:nvPicPr>
        <p:blipFill rotWithShape="1">
          <a:blip r:embed="rId6"/>
          <a:srcRect l="17062" t="41757" r="64325" b="34214"/>
          <a:stretch/>
        </p:blipFill>
        <p:spPr bwMode="auto">
          <a:xfrm>
            <a:off x="7464608" y="5768201"/>
            <a:ext cx="1188915" cy="8633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5858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78251C9-C5AD-4D56-B8D8-A31784D7C289}"/>
              </a:ext>
            </a:extLst>
          </p:cNvPr>
          <p:cNvSpPr/>
          <p:nvPr/>
        </p:nvSpPr>
        <p:spPr>
          <a:xfrm>
            <a:off x="805865" y="5237648"/>
            <a:ext cx="7532265" cy="12453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2"/>
                </a:solidFill>
                <a:latin typeface="Lato" panose="020F0502020204030203" pitchFamily="34" charset="0"/>
                <a:ea typeface="Tahoma" panose="020B0604030504040204" pitchFamily="34" charset="0"/>
                <a:cs typeface="Tahoma" panose="020B0604030504040204" pitchFamily="34" charset="0"/>
              </a:rPr>
              <a:t>and through some face-to-face or </a:t>
            </a:r>
          </a:p>
          <a:p>
            <a:pPr algn="ctr"/>
            <a:r>
              <a:rPr lang="en-GB" sz="3200" dirty="0">
                <a:solidFill>
                  <a:schemeClr val="tx2"/>
                </a:solidFill>
                <a:latin typeface="Lato" panose="020F0502020204030203" pitchFamily="34" charset="0"/>
                <a:ea typeface="Tahoma" panose="020B0604030504040204" pitchFamily="34" charset="0"/>
                <a:cs typeface="Tahoma" panose="020B0604030504040204" pitchFamily="34" charset="0"/>
              </a:rPr>
              <a:t>virtual caseworker support</a:t>
            </a:r>
          </a:p>
        </p:txBody>
      </p:sp>
      <p:sp>
        <p:nvSpPr>
          <p:cNvPr id="4" name="Rectangle 3">
            <a:extLst>
              <a:ext uri="{FF2B5EF4-FFF2-40B4-BE49-F238E27FC236}">
                <a16:creationId xmlns:a16="http://schemas.microsoft.com/office/drawing/2014/main" id="{C54D2BC1-9AB5-4B2A-ADD4-EC8E3B6C894D}"/>
              </a:ext>
            </a:extLst>
          </p:cNvPr>
          <p:cNvSpPr/>
          <p:nvPr/>
        </p:nvSpPr>
        <p:spPr>
          <a:xfrm>
            <a:off x="448726" y="1576523"/>
            <a:ext cx="8400519" cy="334602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794F1C3-B3C6-437B-A14B-5A4FDD6F7435}"/>
              </a:ext>
            </a:extLst>
          </p:cNvPr>
          <p:cNvSpPr/>
          <p:nvPr/>
        </p:nvSpPr>
        <p:spPr>
          <a:xfrm>
            <a:off x="563498" y="1648530"/>
            <a:ext cx="8170973" cy="3202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48665E7-6C31-41BD-B2D3-100F2BA7942E}"/>
              </a:ext>
            </a:extLst>
          </p:cNvPr>
          <p:cNvPicPr>
            <a:picLocks noChangeAspect="1"/>
          </p:cNvPicPr>
          <p:nvPr/>
        </p:nvPicPr>
        <p:blipFill rotWithShape="1">
          <a:blip r:embed="rId4"/>
          <a:srcRect l="21976" t="29000" r="31787" b="42119"/>
          <a:stretch/>
        </p:blipFill>
        <p:spPr>
          <a:xfrm>
            <a:off x="1420197" y="1855097"/>
            <a:ext cx="6331798" cy="2224706"/>
          </a:xfrm>
          <a:prstGeom prst="rect">
            <a:avLst/>
          </a:prstGeom>
        </p:spPr>
      </p:pic>
      <p:sp>
        <p:nvSpPr>
          <p:cNvPr id="10" name="Rectangle: Rounded Corners 9">
            <a:extLst>
              <a:ext uri="{FF2B5EF4-FFF2-40B4-BE49-F238E27FC236}">
                <a16:creationId xmlns:a16="http://schemas.microsoft.com/office/drawing/2014/main" id="{0E2AE5FD-2394-4605-B9B1-F733AFBC2C0A}"/>
              </a:ext>
            </a:extLst>
          </p:cNvPr>
          <p:cNvSpPr/>
          <p:nvPr/>
        </p:nvSpPr>
        <p:spPr>
          <a:xfrm>
            <a:off x="1922518" y="4030077"/>
            <a:ext cx="5327156" cy="6294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000" dirty="0">
                <a:solidFill>
                  <a:srgbClr val="626366"/>
                </a:solidFill>
                <a:latin typeface="Seaford" panose="020B0604020202020204" pitchFamily="2" charset="0"/>
                <a:ea typeface="Tahoma" panose="020B0604030504040204" pitchFamily="34" charset="0"/>
                <a:cs typeface="Tahoma" panose="020B0604030504040204" pitchFamily="34" charset="0"/>
              </a:rPr>
              <a:t>Contact form on our website</a:t>
            </a:r>
          </a:p>
        </p:txBody>
      </p:sp>
      <p:pic>
        <p:nvPicPr>
          <p:cNvPr id="11" name="Picture 10">
            <a:extLst>
              <a:ext uri="{FF2B5EF4-FFF2-40B4-BE49-F238E27FC236}">
                <a16:creationId xmlns:a16="http://schemas.microsoft.com/office/drawing/2014/main" id="{BD6BCA1B-87A6-4CA1-BC78-8FC595241210}"/>
              </a:ext>
            </a:extLst>
          </p:cNvPr>
          <p:cNvPicPr>
            <a:picLocks noChangeAspect="1"/>
          </p:cNvPicPr>
          <p:nvPr/>
        </p:nvPicPr>
        <p:blipFill rotWithShape="1">
          <a:blip r:embed="rId5"/>
          <a:srcRect l="29833" t="52130" r="65201" b="40053"/>
          <a:stretch/>
        </p:blipFill>
        <p:spPr>
          <a:xfrm>
            <a:off x="1278352" y="3997676"/>
            <a:ext cx="843205" cy="749516"/>
          </a:xfrm>
          <a:prstGeom prst="rect">
            <a:avLst/>
          </a:prstGeom>
        </p:spPr>
      </p:pic>
      <p:sp>
        <p:nvSpPr>
          <p:cNvPr id="9" name="Rectangle: Rounded Corners 8">
            <a:extLst>
              <a:ext uri="{FF2B5EF4-FFF2-40B4-BE49-F238E27FC236}">
                <a16:creationId xmlns:a16="http://schemas.microsoft.com/office/drawing/2014/main" id="{8A978AF7-D6D4-480B-B77C-A43B60C19A86}"/>
              </a:ext>
            </a:extLst>
          </p:cNvPr>
          <p:cNvSpPr/>
          <p:nvPr/>
        </p:nvSpPr>
        <p:spPr>
          <a:xfrm>
            <a:off x="298040" y="319464"/>
            <a:ext cx="8576110" cy="86960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2"/>
                </a:solidFill>
                <a:latin typeface="Lato" panose="020F0502020204030203" pitchFamily="34" charset="0"/>
                <a:ea typeface="Tahoma" panose="020B0604030504040204" pitchFamily="34" charset="0"/>
                <a:cs typeface="Tahoma" panose="020B0604030504040204" pitchFamily="34" charset="0"/>
              </a:rPr>
              <a:t>Support and information via email, text or helpline</a:t>
            </a:r>
          </a:p>
        </p:txBody>
      </p:sp>
    </p:spTree>
    <p:custDataLst>
      <p:tags r:id="rId1"/>
    </p:custDataLst>
    <p:extLst>
      <p:ext uri="{BB962C8B-B14F-4D97-AF65-F5344CB8AC3E}">
        <p14:creationId xmlns:p14="http://schemas.microsoft.com/office/powerpoint/2010/main" val="53906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190216-C6D9-43CD-843F-ED6845EF6A3B}"/>
              </a:ext>
            </a:extLst>
          </p:cNvPr>
          <p:cNvSpPr/>
          <p:nvPr/>
        </p:nvSpPr>
        <p:spPr>
          <a:xfrm>
            <a:off x="971600" y="188640"/>
            <a:ext cx="3957966" cy="752544"/>
          </a:xfrm>
          <a:prstGeom prst="roundRect">
            <a:avLst/>
          </a:prstGeom>
          <a:solidFill>
            <a:srgbClr val="9D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The way we work:</a:t>
            </a:r>
          </a:p>
        </p:txBody>
      </p:sp>
      <p:sp>
        <p:nvSpPr>
          <p:cNvPr id="7" name="Rectangle: Rounded Corners 6">
            <a:extLst>
              <a:ext uri="{FF2B5EF4-FFF2-40B4-BE49-F238E27FC236}">
                <a16:creationId xmlns:a16="http://schemas.microsoft.com/office/drawing/2014/main" id="{2B50410A-500B-41D0-ADCF-7B994F53AEB9}"/>
              </a:ext>
            </a:extLst>
          </p:cNvPr>
          <p:cNvSpPr/>
          <p:nvPr/>
        </p:nvSpPr>
        <p:spPr>
          <a:xfrm>
            <a:off x="445946" y="1354625"/>
            <a:ext cx="8252107" cy="260499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28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800"/>
              </a:spcAft>
            </a:pPr>
            <a:r>
              <a:rPr lang="en-GB" sz="2700" dirty="0">
                <a:solidFill>
                  <a:schemeClr val="tx2"/>
                </a:solidFill>
                <a:latin typeface="Lato" panose="020F0502020204030203" pitchFamily="34" charset="0"/>
                <a:ea typeface="Tahoma" panose="020B0604030504040204" pitchFamily="34" charset="0"/>
                <a:cs typeface="Tahoma" panose="020B0604030504040204" pitchFamily="34" charset="0"/>
              </a:rPr>
              <a:t>We have no remit to direct families, learning settings or the local authority.</a:t>
            </a:r>
          </a:p>
          <a:p>
            <a:pPr>
              <a:spcAft>
                <a:spcPts val="800"/>
              </a:spcAft>
            </a:pPr>
            <a:r>
              <a:rPr lang="en-GB" sz="2700" dirty="0">
                <a:solidFill>
                  <a:schemeClr val="tx2"/>
                </a:solidFill>
                <a:effectLst/>
                <a:latin typeface="Lato" panose="020F0502020204030203" pitchFamily="34" charset="0"/>
                <a:ea typeface="Tahoma" panose="020B0604030504040204" pitchFamily="34" charset="0"/>
                <a:cs typeface="Tahoma" panose="020B0604030504040204" pitchFamily="34" charset="0"/>
              </a:rPr>
              <a:t>W</a:t>
            </a:r>
            <a:r>
              <a:rPr lang="en-GB" sz="2700" dirty="0">
                <a:solidFill>
                  <a:schemeClr val="tx2"/>
                </a:solidFill>
                <a:effectLst/>
                <a:latin typeface="Lato" panose="020F0502020204030203" pitchFamily="34" charset="0"/>
                <a:ea typeface="Calibri" panose="020F0502020204030204" pitchFamily="34" charset="0"/>
                <a:cs typeface="Calibri" panose="020F0502020204030204" pitchFamily="34" charset="0"/>
              </a:rPr>
              <a:t>e explore options to empower children, young people and parents to make informed choices for themselves. </a:t>
            </a:r>
            <a:endParaRPr lang="en-GB" sz="2700" dirty="0">
              <a:solidFill>
                <a:schemeClr val="tx2"/>
              </a:solidFill>
              <a:effectLst/>
              <a:latin typeface="Lato" panose="020F0502020204030203" pitchFamily="34" charset="0"/>
              <a:ea typeface="Calibri" panose="020F0502020204030204" pitchFamily="34" charset="0"/>
              <a:cs typeface="Times New Roman" panose="02020603050405020304" pitchFamily="18" charset="0"/>
            </a:endParaRP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Rounded Corners 13">
            <a:extLst>
              <a:ext uri="{FF2B5EF4-FFF2-40B4-BE49-F238E27FC236}">
                <a16:creationId xmlns:a16="http://schemas.microsoft.com/office/drawing/2014/main" id="{B532153A-0A26-4749-9401-536D10AABFDE}"/>
              </a:ext>
            </a:extLst>
          </p:cNvPr>
          <p:cNvSpPr/>
          <p:nvPr/>
        </p:nvSpPr>
        <p:spPr>
          <a:xfrm>
            <a:off x="445946" y="4293096"/>
            <a:ext cx="8252107" cy="217631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GB" sz="2700" dirty="0">
                <a:solidFill>
                  <a:schemeClr val="tx2"/>
                </a:solidFill>
                <a:latin typeface="Lato" panose="020F0502020204030203" pitchFamily="34" charset="0"/>
              </a:rPr>
              <a:t>This may include helping families understand what the law expects to happen around education, health and social care matters and what is reasonable for learning settings to offer in terms of SEN support. </a:t>
            </a: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5FF3BB5-5A38-404C-8F52-B012716200B9}"/>
              </a:ext>
            </a:extLst>
          </p:cNvPr>
          <p:cNvPicPr>
            <a:picLocks noChangeAspect="1"/>
          </p:cNvPicPr>
          <p:nvPr/>
        </p:nvPicPr>
        <p:blipFill rotWithShape="1">
          <a:blip r:embed="rId4"/>
          <a:srcRect l="63253" t="64505" r="17847" b="22384"/>
          <a:stretch/>
        </p:blipFill>
        <p:spPr>
          <a:xfrm>
            <a:off x="6444208" y="203036"/>
            <a:ext cx="2096884" cy="818114"/>
          </a:xfrm>
          <a:prstGeom prst="rect">
            <a:avLst/>
          </a:prstGeom>
        </p:spPr>
      </p:pic>
    </p:spTree>
    <p:custDataLst>
      <p:tags r:id="rId1"/>
    </p:custDataLst>
    <p:extLst>
      <p:ext uri="{BB962C8B-B14F-4D97-AF65-F5344CB8AC3E}">
        <p14:creationId xmlns:p14="http://schemas.microsoft.com/office/powerpoint/2010/main" val="348969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190216-C6D9-43CD-843F-ED6845EF6A3B}"/>
              </a:ext>
            </a:extLst>
          </p:cNvPr>
          <p:cNvSpPr/>
          <p:nvPr/>
        </p:nvSpPr>
        <p:spPr>
          <a:xfrm>
            <a:off x="262993" y="173458"/>
            <a:ext cx="8589517" cy="979230"/>
          </a:xfrm>
          <a:prstGeom prst="roundRect">
            <a:avLst/>
          </a:prstGeom>
          <a:solidFill>
            <a:srgbClr val="9D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000" dirty="0">
                <a:solidFill>
                  <a:schemeClr val="tx2"/>
                </a:solidFill>
                <a:latin typeface="Lato" panose="020F0502020204030203" pitchFamily="34" charset="0"/>
                <a:ea typeface="Tahoma" panose="020B0604030504040204" pitchFamily="34" charset="0"/>
                <a:cs typeface="Tahoma" panose="020B0604030504040204" pitchFamily="34" charset="0"/>
              </a:rPr>
              <a:t>Depending on your individual circumstances, our support could include:</a:t>
            </a:r>
          </a:p>
        </p:txBody>
      </p:sp>
      <p:sp>
        <p:nvSpPr>
          <p:cNvPr id="7" name="Rectangle: Rounded Corners 6">
            <a:extLst>
              <a:ext uri="{FF2B5EF4-FFF2-40B4-BE49-F238E27FC236}">
                <a16:creationId xmlns:a16="http://schemas.microsoft.com/office/drawing/2014/main" id="{2B50410A-500B-41D0-ADCF-7B994F53AEB9}"/>
              </a:ext>
            </a:extLst>
          </p:cNvPr>
          <p:cNvSpPr/>
          <p:nvPr/>
        </p:nvSpPr>
        <p:spPr>
          <a:xfrm>
            <a:off x="291490" y="1428865"/>
            <a:ext cx="6769998" cy="77080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28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800"/>
              </a:spcAft>
            </a:pPr>
            <a:r>
              <a:rPr lang="en-GB" sz="2700" dirty="0">
                <a:solidFill>
                  <a:schemeClr val="tx2"/>
                </a:solidFill>
                <a:effectLst/>
                <a:latin typeface="Lato" panose="020F0502020204030203" pitchFamily="34" charset="0"/>
                <a:ea typeface="Calibri" panose="020F0502020204030204" pitchFamily="34" charset="0"/>
                <a:cs typeface="Calibri" panose="020F0502020204030204" pitchFamily="34" charset="0"/>
              </a:rPr>
              <a:t>Support at and preparing fo</a:t>
            </a:r>
            <a:r>
              <a:rPr lang="en-GB" sz="2700" dirty="0">
                <a:solidFill>
                  <a:schemeClr val="tx2"/>
                </a:solidFill>
                <a:latin typeface="Lato" panose="020F0502020204030203" pitchFamily="34" charset="0"/>
                <a:ea typeface="Calibri" panose="020F0502020204030204" pitchFamily="34" charset="0"/>
                <a:cs typeface="Calibri" panose="020F0502020204030204" pitchFamily="34" charset="0"/>
              </a:rPr>
              <a:t>r meetings</a:t>
            </a:r>
            <a:endParaRPr lang="en-GB" sz="2700" dirty="0">
              <a:solidFill>
                <a:schemeClr val="tx2"/>
              </a:solidFill>
              <a:effectLst/>
              <a:latin typeface="Lato" panose="020F0502020204030203" pitchFamily="34" charset="0"/>
              <a:ea typeface="Calibri" panose="020F0502020204030204" pitchFamily="34" charset="0"/>
              <a:cs typeface="Times New Roman" panose="02020603050405020304" pitchFamily="18" charset="0"/>
            </a:endParaRP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id="{6912DE2C-8567-4B11-B272-042C96A13549}"/>
              </a:ext>
            </a:extLst>
          </p:cNvPr>
          <p:cNvSpPr/>
          <p:nvPr/>
        </p:nvSpPr>
        <p:spPr>
          <a:xfrm>
            <a:off x="322370" y="2459784"/>
            <a:ext cx="6769998" cy="113405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28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800"/>
              </a:spcAft>
            </a:pPr>
            <a:r>
              <a:rPr lang="en-GB" sz="2700" dirty="0">
                <a:solidFill>
                  <a:schemeClr val="tx2"/>
                </a:solidFill>
                <a:effectLst/>
                <a:latin typeface="Lato" panose="020F0502020204030203" pitchFamily="34" charset="0"/>
                <a:ea typeface="Calibri" panose="020F0502020204030204" pitchFamily="34" charset="0"/>
                <a:cs typeface="Calibri" panose="020F0502020204030204" pitchFamily="34" charset="0"/>
              </a:rPr>
              <a:t>Help </a:t>
            </a:r>
            <a:r>
              <a:rPr lang="en-GB" sz="2700" dirty="0">
                <a:solidFill>
                  <a:schemeClr val="tx2"/>
                </a:solidFill>
                <a:latin typeface="Lato" panose="020F0502020204030203" pitchFamily="34" charset="0"/>
                <a:ea typeface="Calibri" panose="020F0502020204030204" pitchFamily="34" charset="0"/>
                <a:cs typeface="Calibri" panose="020F0502020204030204" pitchFamily="34" charset="0"/>
              </a:rPr>
              <a:t>with understanding and completing paperwork</a:t>
            </a:r>
            <a:endParaRPr lang="en-GB" sz="2700" dirty="0">
              <a:solidFill>
                <a:schemeClr val="tx2"/>
              </a:solidFill>
              <a:effectLst/>
              <a:latin typeface="Lato" panose="020F0502020204030203" pitchFamily="34" charset="0"/>
              <a:ea typeface="Calibri" panose="020F0502020204030204" pitchFamily="34" charset="0"/>
              <a:cs typeface="Times New Roman" panose="02020603050405020304" pitchFamily="18" charset="0"/>
            </a:endParaRP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8B8385F-9FE9-4322-9D9D-5F4F2CF892CC}"/>
              </a:ext>
            </a:extLst>
          </p:cNvPr>
          <p:cNvPicPr>
            <a:picLocks noChangeAspect="1"/>
          </p:cNvPicPr>
          <p:nvPr/>
        </p:nvPicPr>
        <p:blipFill rotWithShape="1">
          <a:blip r:embed="rId4"/>
          <a:srcRect l="38975" t="27600" r="37400" b="30400"/>
          <a:stretch/>
        </p:blipFill>
        <p:spPr>
          <a:xfrm>
            <a:off x="7607470" y="1296635"/>
            <a:ext cx="1133311" cy="1093761"/>
          </a:xfrm>
          <a:prstGeom prst="rect">
            <a:avLst/>
          </a:prstGeom>
          <a:ln>
            <a:solidFill>
              <a:srgbClr val="9DCFF1"/>
            </a:solidFill>
          </a:ln>
        </p:spPr>
      </p:pic>
      <p:pic>
        <p:nvPicPr>
          <p:cNvPr id="11" name="Picture 10">
            <a:extLst>
              <a:ext uri="{FF2B5EF4-FFF2-40B4-BE49-F238E27FC236}">
                <a16:creationId xmlns:a16="http://schemas.microsoft.com/office/drawing/2014/main" id="{F3A1D59B-9FA7-4B23-9234-8F07717E46FD}"/>
              </a:ext>
            </a:extLst>
          </p:cNvPr>
          <p:cNvPicPr>
            <a:picLocks noChangeAspect="1"/>
          </p:cNvPicPr>
          <p:nvPr/>
        </p:nvPicPr>
        <p:blipFill rotWithShape="1">
          <a:blip r:embed="rId5"/>
          <a:srcRect l="38975" t="27942" r="37400" b="30399"/>
          <a:stretch/>
        </p:blipFill>
        <p:spPr>
          <a:xfrm>
            <a:off x="7607470" y="2547502"/>
            <a:ext cx="1133311" cy="1093761"/>
          </a:xfrm>
          <a:prstGeom prst="rect">
            <a:avLst/>
          </a:prstGeom>
        </p:spPr>
      </p:pic>
      <p:sp>
        <p:nvSpPr>
          <p:cNvPr id="21" name="Rectangle: Rounded Corners 20">
            <a:extLst>
              <a:ext uri="{FF2B5EF4-FFF2-40B4-BE49-F238E27FC236}">
                <a16:creationId xmlns:a16="http://schemas.microsoft.com/office/drawing/2014/main" id="{8B2B3F85-AAD9-44D7-85B8-4EA96EB7EB91}"/>
              </a:ext>
            </a:extLst>
          </p:cNvPr>
          <p:cNvSpPr/>
          <p:nvPr/>
        </p:nvSpPr>
        <p:spPr>
          <a:xfrm>
            <a:off x="290243" y="3855728"/>
            <a:ext cx="6769998" cy="113405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28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800"/>
              </a:spcAft>
            </a:pPr>
            <a:r>
              <a:rPr lang="en-GB" sz="2700" dirty="0">
                <a:solidFill>
                  <a:schemeClr val="tx2"/>
                </a:solidFill>
                <a:effectLst/>
                <a:latin typeface="Lato" panose="020F0502020204030203" pitchFamily="34" charset="0"/>
                <a:ea typeface="Calibri" panose="020F0502020204030204" pitchFamily="34" charset="0"/>
                <a:cs typeface="Calibri" panose="020F0502020204030204" pitchFamily="34" charset="0"/>
              </a:rPr>
              <a:t>Help to take part in discussions and make decisions</a:t>
            </a:r>
            <a:endParaRPr lang="en-GB" sz="2700" dirty="0">
              <a:solidFill>
                <a:schemeClr val="tx2"/>
              </a:solidFill>
              <a:effectLst/>
              <a:latin typeface="Lato" panose="020F0502020204030203" pitchFamily="34" charset="0"/>
              <a:ea typeface="Calibri" panose="020F0502020204030204" pitchFamily="34" charset="0"/>
              <a:cs typeface="Times New Roman" panose="02020603050405020304" pitchFamily="18" charset="0"/>
            </a:endParaRP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4" name="Rectangle: Rounded Corners 23">
            <a:extLst>
              <a:ext uri="{FF2B5EF4-FFF2-40B4-BE49-F238E27FC236}">
                <a16:creationId xmlns:a16="http://schemas.microsoft.com/office/drawing/2014/main" id="{7ED314A6-3E40-4F18-B85C-CF1DE01ED0E8}"/>
              </a:ext>
            </a:extLst>
          </p:cNvPr>
          <p:cNvSpPr/>
          <p:nvPr/>
        </p:nvSpPr>
        <p:spPr>
          <a:xfrm>
            <a:off x="256590" y="5206422"/>
            <a:ext cx="6769998" cy="142942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28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Aft>
                <a:spcPts val="800"/>
              </a:spcAft>
            </a:pPr>
            <a:r>
              <a:rPr lang="en-GB" sz="2700">
                <a:solidFill>
                  <a:schemeClr val="tx2"/>
                </a:solidFill>
                <a:effectLst/>
                <a:latin typeface="Lato" panose="020F0502020204030203" pitchFamily="34" charset="0"/>
                <a:ea typeface="Calibri" panose="020F0502020204030204" pitchFamily="34" charset="0"/>
                <a:cs typeface="Calibri" panose="020F0502020204030204" pitchFamily="34" charset="0"/>
              </a:rPr>
              <a:t>Support to </a:t>
            </a:r>
            <a:r>
              <a:rPr lang="en-GB" sz="2700" dirty="0">
                <a:solidFill>
                  <a:schemeClr val="tx2"/>
                </a:solidFill>
                <a:effectLst/>
                <a:latin typeface="Lato" panose="020F0502020204030203" pitchFamily="34" charset="0"/>
                <a:ea typeface="Calibri" panose="020F0502020204030204" pitchFamily="34" charset="0"/>
                <a:cs typeface="Calibri" panose="020F0502020204030204" pitchFamily="34" charset="0"/>
              </a:rPr>
              <a:t>help you or your child clarify your views and find the confidence to express them</a:t>
            </a:r>
            <a:endParaRPr lang="en-GB" sz="2700" dirty="0">
              <a:solidFill>
                <a:schemeClr val="tx2"/>
              </a:solidFill>
              <a:effectLst/>
              <a:latin typeface="Lato" panose="020F0502020204030203" pitchFamily="34" charset="0"/>
              <a:ea typeface="Calibri" panose="020F0502020204030204" pitchFamily="34" charset="0"/>
              <a:cs typeface="Times New Roman" panose="02020603050405020304" pitchFamily="18" charset="0"/>
            </a:endParaRP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1" name="Picture 30">
            <a:extLst>
              <a:ext uri="{FF2B5EF4-FFF2-40B4-BE49-F238E27FC236}">
                <a16:creationId xmlns:a16="http://schemas.microsoft.com/office/drawing/2014/main" id="{315FE0A0-297C-41F8-971C-E55DB7DE2191}"/>
              </a:ext>
            </a:extLst>
          </p:cNvPr>
          <p:cNvPicPr>
            <a:picLocks noChangeAspect="1"/>
          </p:cNvPicPr>
          <p:nvPr/>
        </p:nvPicPr>
        <p:blipFill rotWithShape="1">
          <a:blip r:embed="rId6"/>
          <a:srcRect l="29525" t="60686" r="58663" b="23401"/>
          <a:stretch/>
        </p:blipFill>
        <p:spPr>
          <a:xfrm>
            <a:off x="7381916" y="5301208"/>
            <a:ext cx="1540939" cy="1253028"/>
          </a:xfrm>
          <a:prstGeom prst="rect">
            <a:avLst/>
          </a:prstGeom>
          <a:ln w="47625">
            <a:solidFill>
              <a:srgbClr val="FF9966"/>
            </a:solidFill>
          </a:ln>
        </p:spPr>
      </p:pic>
      <p:pic>
        <p:nvPicPr>
          <p:cNvPr id="33" name="Picture 32">
            <a:extLst>
              <a:ext uri="{FF2B5EF4-FFF2-40B4-BE49-F238E27FC236}">
                <a16:creationId xmlns:a16="http://schemas.microsoft.com/office/drawing/2014/main" id="{C815B0D3-EF45-4A06-B2CD-3CA2A40F9F29}"/>
              </a:ext>
            </a:extLst>
          </p:cNvPr>
          <p:cNvPicPr>
            <a:picLocks noChangeAspect="1"/>
          </p:cNvPicPr>
          <p:nvPr/>
        </p:nvPicPr>
        <p:blipFill rotWithShape="1">
          <a:blip r:embed="rId7"/>
          <a:srcRect l="75200" t="53205" r="16452" b="31800"/>
          <a:stretch/>
        </p:blipFill>
        <p:spPr>
          <a:xfrm>
            <a:off x="7473384" y="3770887"/>
            <a:ext cx="1379126" cy="1393436"/>
          </a:xfrm>
          <a:prstGeom prst="rect">
            <a:avLst/>
          </a:prstGeom>
        </p:spPr>
      </p:pic>
    </p:spTree>
    <p:custDataLst>
      <p:tags r:id="rId1"/>
    </p:custDataLst>
    <p:extLst>
      <p:ext uri="{BB962C8B-B14F-4D97-AF65-F5344CB8AC3E}">
        <p14:creationId xmlns:p14="http://schemas.microsoft.com/office/powerpoint/2010/main" val="375678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1"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190216-C6D9-43CD-843F-ED6845EF6A3B}"/>
              </a:ext>
            </a:extLst>
          </p:cNvPr>
          <p:cNvSpPr/>
          <p:nvPr/>
        </p:nvSpPr>
        <p:spPr>
          <a:xfrm>
            <a:off x="1445915" y="769448"/>
            <a:ext cx="3816424" cy="818114"/>
          </a:xfrm>
          <a:prstGeom prst="roundRect">
            <a:avLst/>
          </a:prstGeom>
          <a:solidFill>
            <a:srgbClr val="9D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The way we work:</a:t>
            </a:r>
          </a:p>
        </p:txBody>
      </p:sp>
      <p:pic>
        <p:nvPicPr>
          <p:cNvPr id="3" name="Picture 2">
            <a:extLst>
              <a:ext uri="{FF2B5EF4-FFF2-40B4-BE49-F238E27FC236}">
                <a16:creationId xmlns:a16="http://schemas.microsoft.com/office/drawing/2014/main" id="{15FF3BB5-5A38-404C-8F52-B012716200B9}"/>
              </a:ext>
            </a:extLst>
          </p:cNvPr>
          <p:cNvPicPr>
            <a:picLocks noChangeAspect="1"/>
          </p:cNvPicPr>
          <p:nvPr/>
        </p:nvPicPr>
        <p:blipFill rotWithShape="1">
          <a:blip r:embed="rId4"/>
          <a:srcRect l="63253" t="64505" r="17847" b="22384"/>
          <a:stretch/>
        </p:blipFill>
        <p:spPr>
          <a:xfrm>
            <a:off x="5508104" y="769448"/>
            <a:ext cx="2387140" cy="931360"/>
          </a:xfrm>
          <a:prstGeom prst="rect">
            <a:avLst/>
          </a:prstGeom>
        </p:spPr>
      </p:pic>
      <p:sp>
        <p:nvSpPr>
          <p:cNvPr id="5" name="Rectangle: Rounded Corners 4">
            <a:extLst>
              <a:ext uri="{FF2B5EF4-FFF2-40B4-BE49-F238E27FC236}">
                <a16:creationId xmlns:a16="http://schemas.microsoft.com/office/drawing/2014/main" id="{2BDF68B8-BCCE-4C3B-90C7-DCC0CB4E7C34}"/>
              </a:ext>
            </a:extLst>
          </p:cNvPr>
          <p:cNvSpPr/>
          <p:nvPr/>
        </p:nvSpPr>
        <p:spPr>
          <a:xfrm>
            <a:off x="1043608" y="2276872"/>
            <a:ext cx="7056784" cy="331236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tx2"/>
              </a:solidFill>
              <a:latin typeface="Lato" panose="020F0502020204030203" pitchFamily="34" charset="0"/>
            </a:endParaRPr>
          </a:p>
          <a:p>
            <a:r>
              <a:rPr lang="en-GB" sz="3000" dirty="0">
                <a:solidFill>
                  <a:schemeClr val="tx2"/>
                </a:solidFill>
                <a:latin typeface="Lato" panose="020F0502020204030203" pitchFamily="34" charset="0"/>
              </a:rPr>
              <a:t>  We aim to work in partnership with   </a:t>
            </a:r>
          </a:p>
          <a:p>
            <a:r>
              <a:rPr lang="en-GB" sz="3000" dirty="0">
                <a:solidFill>
                  <a:schemeClr val="tx2"/>
                </a:solidFill>
                <a:latin typeface="Lato" panose="020F0502020204030203" pitchFamily="34" charset="0"/>
              </a:rPr>
              <a:t>  families, learning settings, and the </a:t>
            </a:r>
          </a:p>
          <a:p>
            <a:r>
              <a:rPr lang="en-GB" sz="3000" dirty="0">
                <a:solidFill>
                  <a:schemeClr val="tx2"/>
                </a:solidFill>
                <a:latin typeface="Lato" panose="020F0502020204030203" pitchFamily="34" charset="0"/>
              </a:rPr>
              <a:t>  local authority to help build positive </a:t>
            </a:r>
          </a:p>
          <a:p>
            <a:r>
              <a:rPr lang="en-GB" sz="3000" dirty="0">
                <a:solidFill>
                  <a:schemeClr val="tx2"/>
                </a:solidFill>
                <a:latin typeface="Lato" panose="020F0502020204030203" pitchFamily="34" charset="0"/>
              </a:rPr>
              <a:t>  relationships &amp; explore positive </a:t>
            </a:r>
          </a:p>
          <a:p>
            <a:r>
              <a:rPr lang="en-GB" sz="3000" dirty="0">
                <a:solidFill>
                  <a:schemeClr val="tx2"/>
                </a:solidFill>
                <a:latin typeface="Lato" panose="020F0502020204030203" pitchFamily="34" charset="0"/>
              </a:rPr>
              <a:t>  solutions together. </a:t>
            </a:r>
          </a:p>
          <a:p>
            <a:r>
              <a:rPr lang="en-GB" dirty="0"/>
              <a:t> .</a:t>
            </a:r>
          </a:p>
          <a:p>
            <a:r>
              <a:rPr lang="en-GB" dirty="0"/>
              <a:t> </a:t>
            </a:r>
          </a:p>
        </p:txBody>
      </p:sp>
    </p:spTree>
    <p:custDataLst>
      <p:tags r:id="rId1"/>
    </p:custDataLst>
    <p:extLst>
      <p:ext uri="{BB962C8B-B14F-4D97-AF65-F5344CB8AC3E}">
        <p14:creationId xmlns:p14="http://schemas.microsoft.com/office/powerpoint/2010/main" val="2477961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190216-C6D9-43CD-843F-ED6845EF6A3B}"/>
              </a:ext>
            </a:extLst>
          </p:cNvPr>
          <p:cNvSpPr/>
          <p:nvPr/>
        </p:nvSpPr>
        <p:spPr>
          <a:xfrm>
            <a:off x="593558" y="353088"/>
            <a:ext cx="5452852" cy="934842"/>
          </a:xfrm>
          <a:prstGeom prst="roundRect">
            <a:avLst/>
          </a:prstGeom>
          <a:solidFill>
            <a:srgbClr val="9D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2"/>
                </a:solidFill>
                <a:latin typeface="Lato" panose="020F0502020204030203" pitchFamily="34" charset="0"/>
                <a:ea typeface="Tahoma" panose="020B0604030504040204" pitchFamily="34" charset="0"/>
                <a:cs typeface="Tahoma" panose="020B0604030504040204" pitchFamily="34" charset="0"/>
              </a:rPr>
              <a:t>SENDIASS Advisory Group</a:t>
            </a:r>
          </a:p>
        </p:txBody>
      </p:sp>
      <p:pic>
        <p:nvPicPr>
          <p:cNvPr id="3" name="Picture 2">
            <a:extLst>
              <a:ext uri="{FF2B5EF4-FFF2-40B4-BE49-F238E27FC236}">
                <a16:creationId xmlns:a16="http://schemas.microsoft.com/office/drawing/2014/main" id="{15FF3BB5-5A38-404C-8F52-B012716200B9}"/>
              </a:ext>
            </a:extLst>
          </p:cNvPr>
          <p:cNvPicPr>
            <a:picLocks noChangeAspect="1"/>
          </p:cNvPicPr>
          <p:nvPr/>
        </p:nvPicPr>
        <p:blipFill rotWithShape="1">
          <a:blip r:embed="rId4"/>
          <a:srcRect l="63253" t="64505" r="17847" b="22384"/>
          <a:stretch/>
        </p:blipFill>
        <p:spPr>
          <a:xfrm>
            <a:off x="6444208" y="353088"/>
            <a:ext cx="2396064" cy="934842"/>
          </a:xfrm>
          <a:prstGeom prst="rect">
            <a:avLst/>
          </a:prstGeom>
        </p:spPr>
      </p:pic>
      <p:sp>
        <p:nvSpPr>
          <p:cNvPr id="5" name="Rectangle: Rounded Corners 4">
            <a:extLst>
              <a:ext uri="{FF2B5EF4-FFF2-40B4-BE49-F238E27FC236}">
                <a16:creationId xmlns:a16="http://schemas.microsoft.com/office/drawing/2014/main" id="{2BDF68B8-BCCE-4C3B-90C7-DCC0CB4E7C34}"/>
              </a:ext>
            </a:extLst>
          </p:cNvPr>
          <p:cNvSpPr/>
          <p:nvPr/>
        </p:nvSpPr>
        <p:spPr>
          <a:xfrm>
            <a:off x="593558" y="4941168"/>
            <a:ext cx="7956884" cy="165618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tx2"/>
              </a:solidFill>
              <a:latin typeface="Lato" panose="020F0502020204030203" pitchFamily="34" charset="0"/>
            </a:endParaRPr>
          </a:p>
          <a:p>
            <a:r>
              <a:rPr lang="en-GB" sz="2700" dirty="0">
                <a:solidFill>
                  <a:schemeClr val="tx2"/>
                </a:solidFill>
                <a:latin typeface="Lato" panose="020F0502020204030203" pitchFamily="34" charset="0"/>
              </a:rPr>
              <a:t>We are keen for more parents and young people to join the group.  Do contact us if you might be interested: </a:t>
            </a:r>
            <a:r>
              <a:rPr lang="en-GB" sz="2700" dirty="0">
                <a:solidFill>
                  <a:schemeClr val="tx2"/>
                </a:solidFill>
                <a:latin typeface="Lato" panose="020F0502020204030203" pitchFamily="34" charset="0"/>
                <a:hlinkClick r:id="rId5"/>
              </a:rPr>
              <a:t>enquiries@suffolksendiass.co.uk</a:t>
            </a:r>
            <a:r>
              <a:rPr lang="en-GB" sz="2700" dirty="0">
                <a:solidFill>
                  <a:schemeClr val="tx2"/>
                </a:solidFill>
                <a:latin typeface="Lato" panose="020F0502020204030203" pitchFamily="34" charset="0"/>
              </a:rPr>
              <a:t> </a:t>
            </a:r>
          </a:p>
          <a:p>
            <a:r>
              <a:rPr lang="en-GB" dirty="0"/>
              <a:t> .</a:t>
            </a:r>
          </a:p>
          <a:p>
            <a:r>
              <a:rPr lang="en-GB" dirty="0"/>
              <a:t> </a:t>
            </a:r>
          </a:p>
        </p:txBody>
      </p:sp>
      <p:sp>
        <p:nvSpPr>
          <p:cNvPr id="6" name="Rectangle: Rounded Corners 5">
            <a:extLst>
              <a:ext uri="{FF2B5EF4-FFF2-40B4-BE49-F238E27FC236}">
                <a16:creationId xmlns:a16="http://schemas.microsoft.com/office/drawing/2014/main" id="{B4809729-7CBF-7B0A-EDF6-C8A256E36862}"/>
              </a:ext>
            </a:extLst>
          </p:cNvPr>
          <p:cNvSpPr/>
          <p:nvPr/>
        </p:nvSpPr>
        <p:spPr>
          <a:xfrm>
            <a:off x="522420" y="1664292"/>
            <a:ext cx="8099160" cy="300648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tx2"/>
              </a:solidFill>
              <a:latin typeface="Lato" panose="020F0502020204030203" pitchFamily="34" charset="0"/>
            </a:endParaRPr>
          </a:p>
          <a:p>
            <a:r>
              <a:rPr lang="en-GB" sz="2700" dirty="0">
                <a:solidFill>
                  <a:schemeClr val="tx2"/>
                </a:solidFill>
                <a:latin typeface="Lato" panose="020F0502020204030203" pitchFamily="34" charset="0"/>
              </a:rPr>
              <a:t>Our steering group is made up of key partners (parents, young people and practitioners) who meet each term to evaluate the quality and effectiveness of the information, advice and support we offer and to help us to develop our service, to better meet the needs of families. </a:t>
            </a:r>
          </a:p>
          <a:p>
            <a:r>
              <a:rPr lang="en-GB" dirty="0"/>
              <a:t> .</a:t>
            </a:r>
          </a:p>
          <a:p>
            <a:r>
              <a:rPr lang="en-GB" dirty="0"/>
              <a:t> </a:t>
            </a:r>
          </a:p>
        </p:txBody>
      </p:sp>
    </p:spTree>
    <p:custDataLst>
      <p:tags r:id="rId1"/>
    </p:custDataLst>
    <p:extLst>
      <p:ext uri="{BB962C8B-B14F-4D97-AF65-F5344CB8AC3E}">
        <p14:creationId xmlns:p14="http://schemas.microsoft.com/office/powerpoint/2010/main" val="992229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8ED6295C-A365-41AD-A70E-8EF58817B1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9772" y="260648"/>
            <a:ext cx="4104456" cy="1571500"/>
          </a:xfrm>
          <a:prstGeom prst="rect">
            <a:avLst/>
          </a:prstGeom>
        </p:spPr>
      </p:pic>
      <p:pic>
        <p:nvPicPr>
          <p:cNvPr id="2" name="Picture 1">
            <a:extLst>
              <a:ext uri="{FF2B5EF4-FFF2-40B4-BE49-F238E27FC236}">
                <a16:creationId xmlns:a16="http://schemas.microsoft.com/office/drawing/2014/main" id="{699FCF32-531D-4734-AAD8-FD9FC623BC0D}"/>
              </a:ext>
            </a:extLst>
          </p:cNvPr>
          <p:cNvPicPr>
            <a:picLocks noChangeAspect="1"/>
          </p:cNvPicPr>
          <p:nvPr/>
        </p:nvPicPr>
        <p:blipFill rotWithShape="1">
          <a:blip r:embed="rId3"/>
          <a:srcRect l="10237" t="24702" r="18128" b="50198"/>
          <a:stretch/>
        </p:blipFill>
        <p:spPr>
          <a:xfrm>
            <a:off x="1763688" y="2060848"/>
            <a:ext cx="5616624" cy="1111395"/>
          </a:xfrm>
          <a:prstGeom prst="rect">
            <a:avLst/>
          </a:prstGeom>
        </p:spPr>
      </p:pic>
      <p:pic>
        <p:nvPicPr>
          <p:cNvPr id="11" name="Picture 10">
            <a:extLst>
              <a:ext uri="{FF2B5EF4-FFF2-40B4-BE49-F238E27FC236}">
                <a16:creationId xmlns:a16="http://schemas.microsoft.com/office/drawing/2014/main" id="{878FD734-6061-4F93-8D42-E8BCE494C4EC}"/>
              </a:ext>
            </a:extLst>
          </p:cNvPr>
          <p:cNvPicPr>
            <a:picLocks noChangeAspect="1"/>
          </p:cNvPicPr>
          <p:nvPr/>
        </p:nvPicPr>
        <p:blipFill rotWithShape="1">
          <a:blip r:embed="rId3"/>
          <a:srcRect l="29833" t="51033" r="32367" b="12712"/>
          <a:stretch/>
        </p:blipFill>
        <p:spPr>
          <a:xfrm>
            <a:off x="2503004" y="3284984"/>
            <a:ext cx="4877308" cy="2641875"/>
          </a:xfrm>
          <a:prstGeom prst="rect">
            <a:avLst/>
          </a:prstGeom>
        </p:spPr>
      </p:pic>
      <p:pic>
        <p:nvPicPr>
          <p:cNvPr id="5" name="Picture 4">
            <a:extLst>
              <a:ext uri="{FF2B5EF4-FFF2-40B4-BE49-F238E27FC236}">
                <a16:creationId xmlns:a16="http://schemas.microsoft.com/office/drawing/2014/main" id="{409E42FF-EEF4-4988-98C6-4E744E13C28B}"/>
              </a:ext>
            </a:extLst>
          </p:cNvPr>
          <p:cNvPicPr>
            <a:picLocks noChangeAspect="1"/>
          </p:cNvPicPr>
          <p:nvPr/>
        </p:nvPicPr>
        <p:blipFill rotWithShape="1">
          <a:blip r:embed="rId4"/>
          <a:srcRect l="42368" t="58360" r="41370" b="32575"/>
          <a:stretch/>
        </p:blipFill>
        <p:spPr>
          <a:xfrm>
            <a:off x="2548868" y="5926859"/>
            <a:ext cx="1728192" cy="541933"/>
          </a:xfrm>
          <a:prstGeom prst="rect">
            <a:avLst/>
          </a:prstGeom>
        </p:spPr>
      </p:pic>
    </p:spTree>
    <p:extLst>
      <p:ext uri="{BB962C8B-B14F-4D97-AF65-F5344CB8AC3E}">
        <p14:creationId xmlns:p14="http://schemas.microsoft.com/office/powerpoint/2010/main" val="1453394111"/>
      </p:ext>
    </p:extLst>
  </p:cSld>
  <p:clrMapOvr>
    <a:masterClrMapping/>
  </p:clrMapOvr>
  <mc:AlternateContent xmlns:mc="http://schemas.openxmlformats.org/markup-compatibility/2006" xmlns:p14="http://schemas.microsoft.com/office/powerpoint/2010/main">
    <mc:Choice Requires="p14">
      <p:transition spd="slow" p14:dur="2000" advTm="18931"/>
    </mc:Choice>
    <mc:Fallback xmlns="">
      <p:transition spd="slow" advTm="1893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7F97D-0598-4295-A582-8DFDD97A0E4D}"/>
              </a:ext>
            </a:extLst>
          </p:cNvPr>
          <p:cNvPicPr>
            <a:picLocks noChangeAspect="1"/>
          </p:cNvPicPr>
          <p:nvPr/>
        </p:nvPicPr>
        <p:blipFill rotWithShape="1">
          <a:blip r:embed="rId3"/>
          <a:srcRect l="10237" t="24702" r="18128" b="50198"/>
          <a:stretch/>
        </p:blipFill>
        <p:spPr>
          <a:xfrm>
            <a:off x="611560" y="620688"/>
            <a:ext cx="5248386" cy="1038530"/>
          </a:xfrm>
          <a:prstGeom prst="rect">
            <a:avLst/>
          </a:prstGeom>
        </p:spPr>
      </p:pic>
      <p:pic>
        <p:nvPicPr>
          <p:cNvPr id="2" name="Picture 1" descr="A close up of a sign&#10;&#10;Description automatically generated">
            <a:extLst>
              <a:ext uri="{FF2B5EF4-FFF2-40B4-BE49-F238E27FC236}">
                <a16:creationId xmlns:a16="http://schemas.microsoft.com/office/drawing/2014/main" id="{F572E423-9D28-4B38-BB70-B44E89821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5440" y="620688"/>
            <a:ext cx="2444926" cy="936104"/>
          </a:xfrm>
          <a:prstGeom prst="rect">
            <a:avLst/>
          </a:prstGeom>
        </p:spPr>
      </p:pic>
      <p:sp>
        <p:nvSpPr>
          <p:cNvPr id="5" name="Rectangle: Rounded Corners 4">
            <a:extLst>
              <a:ext uri="{FF2B5EF4-FFF2-40B4-BE49-F238E27FC236}">
                <a16:creationId xmlns:a16="http://schemas.microsoft.com/office/drawing/2014/main" id="{DA95F668-8A68-4E33-A3AF-1BB82931CD11}"/>
              </a:ext>
            </a:extLst>
          </p:cNvPr>
          <p:cNvSpPr/>
          <p:nvPr/>
        </p:nvSpPr>
        <p:spPr>
          <a:xfrm>
            <a:off x="899592" y="2132856"/>
            <a:ext cx="7344816" cy="410445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5000" dirty="0">
              <a:solidFill>
                <a:schemeClr val="tx2"/>
              </a:solidFill>
              <a:latin typeface="Lato" panose="020F0502020204030203" pitchFamily="34" charset="0"/>
              <a:ea typeface="Tahoma" panose="020B0604030504040204" pitchFamily="34" charset="0"/>
              <a:cs typeface="Tahoma" panose="020B0604030504040204" pitchFamily="34" charset="0"/>
            </a:endParaRPr>
          </a:p>
          <a:p>
            <a:pPr lvl="0" algn="ctr"/>
            <a:endParaRPr lang="en-GB" sz="2000" dirty="0">
              <a:solidFill>
                <a:schemeClr val="tx2"/>
              </a:solidFill>
              <a:latin typeface="Lato" panose="020F0502020204030203" pitchFamily="34" charset="0"/>
              <a:ea typeface="Tahoma" panose="020B0604030504040204" pitchFamily="34" charset="0"/>
              <a:cs typeface="Tahoma" panose="020B0604030504040204" pitchFamily="34" charset="0"/>
            </a:endParaRPr>
          </a:p>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  SENDIASS is a free, statutory,   </a:t>
            </a:r>
          </a:p>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  impartial and confidential service </a:t>
            </a:r>
          </a:p>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  for children and young people </a:t>
            </a:r>
          </a:p>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  with special educational needs or </a:t>
            </a:r>
          </a:p>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  disabilities (SEND) and for their </a:t>
            </a:r>
          </a:p>
          <a:p>
            <a:r>
              <a:rPr lang="en-GB" sz="3500" dirty="0">
                <a:solidFill>
                  <a:schemeClr val="tx2"/>
                </a:solidFill>
                <a:latin typeface="Lato" panose="020F0502020204030203" pitchFamily="34" charset="0"/>
                <a:ea typeface="Tahoma" panose="020B0604030504040204" pitchFamily="34" charset="0"/>
                <a:cs typeface="Tahoma" panose="020B0604030504040204" pitchFamily="34" charset="0"/>
              </a:rPr>
              <a:t>  parents/carers.</a:t>
            </a:r>
            <a:endParaRPr lang="en-GB" sz="3500" b="1" dirty="0">
              <a:solidFill>
                <a:schemeClr val="tx2"/>
              </a:solidFill>
              <a:latin typeface="Lato" panose="020F0502020204030203" pitchFamily="34" charset="0"/>
              <a:ea typeface="Tahoma" panose="020B0604030504040204" pitchFamily="34" charset="0"/>
              <a:cs typeface="Tahoma" panose="020B0604030504040204" pitchFamily="34" charset="0"/>
            </a:endParaRPr>
          </a:p>
          <a:p>
            <a:pPr lvl="0" algn="ctr"/>
            <a:endParaRPr lang="en-GB" sz="1500" dirty="0">
              <a:solidFill>
                <a:schemeClr val="tx2"/>
              </a:solidFill>
              <a:latin typeface="Lato" panose="020F0502020204030203" pitchFamily="34" charset="0"/>
              <a:ea typeface="Tahoma" panose="020B0604030504040204" pitchFamily="34" charset="0"/>
              <a:cs typeface="Tahoma" panose="020B0604030504040204" pitchFamily="34" charset="0"/>
            </a:endParaRPr>
          </a:p>
          <a:p>
            <a:pPr lvl="0" algn="ctr"/>
            <a:endParaRPr lang="en-GB" sz="5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endParaRPr lang="en-GB" dirty="0"/>
          </a:p>
        </p:txBody>
      </p:sp>
    </p:spTree>
    <p:extLst>
      <p:ext uri="{BB962C8B-B14F-4D97-AF65-F5344CB8AC3E}">
        <p14:creationId xmlns:p14="http://schemas.microsoft.com/office/powerpoint/2010/main" val="116870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190216-C6D9-43CD-843F-ED6845EF6A3B}"/>
              </a:ext>
            </a:extLst>
          </p:cNvPr>
          <p:cNvSpPr/>
          <p:nvPr/>
        </p:nvSpPr>
        <p:spPr>
          <a:xfrm>
            <a:off x="942213" y="384941"/>
            <a:ext cx="2549667" cy="864096"/>
          </a:xfrm>
          <a:prstGeom prst="roundRect">
            <a:avLst/>
          </a:prstGeom>
          <a:solidFill>
            <a:srgbClr val="9D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chemeClr val="tx2"/>
                </a:solidFill>
                <a:latin typeface="Lato" panose="020F0502020204030203" pitchFamily="34" charset="0"/>
                <a:ea typeface="Tahoma" panose="020B0604030504040204" pitchFamily="34" charset="0"/>
                <a:cs typeface="Tahoma" panose="020B0604030504040204" pitchFamily="34" charset="0"/>
              </a:rPr>
              <a:t>We aim to:</a:t>
            </a:r>
          </a:p>
        </p:txBody>
      </p:sp>
      <p:sp>
        <p:nvSpPr>
          <p:cNvPr id="5" name="Rectangle: Rounded Corners 4">
            <a:extLst>
              <a:ext uri="{FF2B5EF4-FFF2-40B4-BE49-F238E27FC236}">
                <a16:creationId xmlns:a16="http://schemas.microsoft.com/office/drawing/2014/main" id="{7D8172AD-099C-497A-BB2E-5CFE93097CBB}"/>
              </a:ext>
            </a:extLst>
          </p:cNvPr>
          <p:cNvSpPr/>
          <p:nvPr/>
        </p:nvSpPr>
        <p:spPr>
          <a:xfrm>
            <a:off x="929484" y="1711839"/>
            <a:ext cx="7461475" cy="242710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1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109537"/>
            <a:r>
              <a:rPr lang="en-GB" sz="2800" dirty="0">
                <a:solidFill>
                  <a:schemeClr val="tx2"/>
                </a:solidFill>
                <a:latin typeface="Lato" panose="020F0502020204030203" pitchFamily="34" charset="0"/>
                <a:ea typeface="Tahoma" panose="020B0604030504040204" pitchFamily="34" charset="0"/>
                <a:cs typeface="Tahoma" panose="020B0604030504040204" pitchFamily="34" charset="0"/>
              </a:rPr>
              <a:t>Give children, young people and families the </a:t>
            </a:r>
            <a:r>
              <a:rPr lang="en-GB" sz="2800" b="1" dirty="0">
                <a:solidFill>
                  <a:schemeClr val="tx2"/>
                </a:solidFill>
                <a:latin typeface="Lato" panose="020F0502020204030203" pitchFamily="34" charset="0"/>
                <a:ea typeface="Tahoma" panose="020B0604030504040204" pitchFamily="34" charset="0"/>
                <a:cs typeface="Tahoma" panose="020B0604030504040204" pitchFamily="34" charset="0"/>
              </a:rPr>
              <a:t>information and the confidence </a:t>
            </a:r>
            <a:r>
              <a:rPr lang="en-GB" sz="2800" dirty="0">
                <a:solidFill>
                  <a:schemeClr val="tx2"/>
                </a:solidFill>
                <a:latin typeface="Lato" panose="020F0502020204030203" pitchFamily="34" charset="0"/>
                <a:ea typeface="Tahoma" panose="020B0604030504040204" pitchFamily="34" charset="0"/>
                <a:cs typeface="Tahoma" panose="020B0604030504040204" pitchFamily="34" charset="0"/>
              </a:rPr>
              <a:t>they need to take a full part in decisions around learning and developing the pupil’s life skills.</a:t>
            </a:r>
          </a:p>
          <a:p>
            <a:endParaRPr lang="en-GB" sz="1200" b="1" dirty="0">
              <a:solidFill>
                <a:schemeClr val="tx2"/>
              </a:solidFill>
            </a:endParaRPr>
          </a:p>
        </p:txBody>
      </p:sp>
      <p:sp>
        <p:nvSpPr>
          <p:cNvPr id="7" name="Rectangle: Rounded Corners 6">
            <a:extLst>
              <a:ext uri="{FF2B5EF4-FFF2-40B4-BE49-F238E27FC236}">
                <a16:creationId xmlns:a16="http://schemas.microsoft.com/office/drawing/2014/main" id="{2B50410A-500B-41D0-ADCF-7B994F53AEB9}"/>
              </a:ext>
            </a:extLst>
          </p:cNvPr>
          <p:cNvSpPr/>
          <p:nvPr/>
        </p:nvSpPr>
        <p:spPr>
          <a:xfrm>
            <a:off x="929484" y="4601746"/>
            <a:ext cx="7417839" cy="18293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15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109537"/>
            <a:r>
              <a:rPr lang="en-GB" sz="2800" dirty="0">
                <a:solidFill>
                  <a:schemeClr val="tx2"/>
                </a:solidFill>
                <a:latin typeface="Lato" panose="020F0502020204030203" pitchFamily="34" charset="0"/>
                <a:ea typeface="Tahoma" panose="020B0604030504040204" pitchFamily="34" charset="0"/>
                <a:cs typeface="Tahoma" panose="020B0604030504040204" pitchFamily="34" charset="0"/>
              </a:rPr>
              <a:t>Empower them so that they understand and feel clear about their options and can make their own choices going forwards.</a:t>
            </a: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10" name="Star: 5 Points 9">
            <a:extLst>
              <a:ext uri="{FF2B5EF4-FFF2-40B4-BE49-F238E27FC236}">
                <a16:creationId xmlns:a16="http://schemas.microsoft.com/office/drawing/2014/main" id="{6CADDFCF-75FB-40BB-80A8-285EF714BBF2}"/>
              </a:ext>
            </a:extLst>
          </p:cNvPr>
          <p:cNvSpPr/>
          <p:nvPr/>
        </p:nvSpPr>
        <p:spPr>
          <a:xfrm>
            <a:off x="309180" y="2781768"/>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BDE47385-A18C-4D2C-85AD-9207E8E2722F}"/>
              </a:ext>
            </a:extLst>
          </p:cNvPr>
          <p:cNvSpPr/>
          <p:nvPr/>
        </p:nvSpPr>
        <p:spPr>
          <a:xfrm>
            <a:off x="309180" y="5229200"/>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8D1BF42-8D5C-4B46-A9AF-8C43DA2C3457}"/>
              </a:ext>
            </a:extLst>
          </p:cNvPr>
          <p:cNvPicPr>
            <a:picLocks noChangeAspect="1"/>
          </p:cNvPicPr>
          <p:nvPr/>
        </p:nvPicPr>
        <p:blipFill rotWithShape="1">
          <a:blip r:embed="rId4"/>
          <a:srcRect l="63253" t="64505" r="17847" b="22384"/>
          <a:stretch/>
        </p:blipFill>
        <p:spPr>
          <a:xfrm>
            <a:off x="6145310" y="384941"/>
            <a:ext cx="2214742" cy="864097"/>
          </a:xfrm>
          <a:prstGeom prst="rect">
            <a:avLst/>
          </a:prstGeom>
        </p:spPr>
      </p:pic>
    </p:spTree>
    <p:custDataLst>
      <p:tags r:id="rId1"/>
    </p:custDataLst>
    <p:extLst>
      <p:ext uri="{BB962C8B-B14F-4D97-AF65-F5344CB8AC3E}">
        <p14:creationId xmlns:p14="http://schemas.microsoft.com/office/powerpoint/2010/main" val="55664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190216-C6D9-43CD-843F-ED6845EF6A3B}"/>
              </a:ext>
            </a:extLst>
          </p:cNvPr>
          <p:cNvSpPr/>
          <p:nvPr/>
        </p:nvSpPr>
        <p:spPr>
          <a:xfrm>
            <a:off x="886556" y="232700"/>
            <a:ext cx="4909580" cy="720080"/>
          </a:xfrm>
          <a:prstGeom prst="roundRect">
            <a:avLst/>
          </a:prstGeom>
          <a:solidFill>
            <a:srgbClr val="9D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400" dirty="0">
                <a:solidFill>
                  <a:schemeClr val="tx2"/>
                </a:solidFill>
                <a:latin typeface="Lato" panose="020F0502020204030203" pitchFamily="34" charset="0"/>
                <a:ea typeface="Tahoma" panose="020B0604030504040204" pitchFamily="34" charset="0"/>
                <a:cs typeface="Tahoma" panose="020B0604030504040204" pitchFamily="34" charset="0"/>
              </a:rPr>
              <a:t>Our impartiality means:</a:t>
            </a:r>
          </a:p>
        </p:txBody>
      </p:sp>
      <p:sp>
        <p:nvSpPr>
          <p:cNvPr id="5" name="Rectangle: Rounded Corners 4">
            <a:extLst>
              <a:ext uri="{FF2B5EF4-FFF2-40B4-BE49-F238E27FC236}">
                <a16:creationId xmlns:a16="http://schemas.microsoft.com/office/drawing/2014/main" id="{7D8172AD-099C-497A-BB2E-5CFE93097CBB}"/>
              </a:ext>
            </a:extLst>
          </p:cNvPr>
          <p:cNvSpPr/>
          <p:nvPr/>
        </p:nvSpPr>
        <p:spPr>
          <a:xfrm>
            <a:off x="872633" y="1266288"/>
            <a:ext cx="7573875" cy="76321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1200" dirty="0">
              <a:solidFill>
                <a:schemeClr val="tx2"/>
              </a:solidFill>
              <a:latin typeface="Lato" panose="020F0502020204030203" pitchFamily="34" charset="0"/>
              <a:ea typeface="Tahoma" panose="020B0604030504040204" pitchFamily="34" charset="0"/>
              <a:cs typeface="Tahoma" panose="020B0604030504040204" pitchFamily="34" charset="0"/>
            </a:endParaRPr>
          </a:p>
          <a:p>
            <a:pPr marL="109537"/>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We work at ‘arms-length’ from the local authority</a:t>
            </a:r>
          </a:p>
          <a:p>
            <a:endParaRPr lang="en-GB" sz="1200" b="1" dirty="0">
              <a:solidFill>
                <a:schemeClr val="tx2"/>
              </a:solidFill>
            </a:endParaRPr>
          </a:p>
        </p:txBody>
      </p:sp>
      <p:sp>
        <p:nvSpPr>
          <p:cNvPr id="10" name="Star: 5 Points 9">
            <a:extLst>
              <a:ext uri="{FF2B5EF4-FFF2-40B4-BE49-F238E27FC236}">
                <a16:creationId xmlns:a16="http://schemas.microsoft.com/office/drawing/2014/main" id="{6CADDFCF-75FB-40BB-80A8-285EF714BBF2}"/>
              </a:ext>
            </a:extLst>
          </p:cNvPr>
          <p:cNvSpPr/>
          <p:nvPr/>
        </p:nvSpPr>
        <p:spPr>
          <a:xfrm>
            <a:off x="262795" y="1535616"/>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BDE47385-A18C-4D2C-85AD-9207E8E2722F}"/>
              </a:ext>
            </a:extLst>
          </p:cNvPr>
          <p:cNvSpPr/>
          <p:nvPr/>
        </p:nvSpPr>
        <p:spPr>
          <a:xfrm>
            <a:off x="262795" y="2977270"/>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D775DEFB-9BE0-44F3-9F8C-A4417A657EA6}"/>
              </a:ext>
            </a:extLst>
          </p:cNvPr>
          <p:cNvSpPr/>
          <p:nvPr/>
        </p:nvSpPr>
        <p:spPr>
          <a:xfrm>
            <a:off x="262795" y="5035139"/>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7A896B2-CA23-41FC-A224-2B778B263938}"/>
              </a:ext>
            </a:extLst>
          </p:cNvPr>
          <p:cNvPicPr>
            <a:picLocks noChangeAspect="1"/>
          </p:cNvPicPr>
          <p:nvPr/>
        </p:nvPicPr>
        <p:blipFill rotWithShape="1">
          <a:blip r:embed="rId4"/>
          <a:srcRect l="63253" t="64505" r="17847" b="22384"/>
          <a:stretch/>
        </p:blipFill>
        <p:spPr>
          <a:xfrm>
            <a:off x="6408557" y="224468"/>
            <a:ext cx="1848884" cy="721355"/>
          </a:xfrm>
          <a:prstGeom prst="rect">
            <a:avLst/>
          </a:prstGeom>
        </p:spPr>
      </p:pic>
      <p:sp>
        <p:nvSpPr>
          <p:cNvPr id="12" name="Rectangle: Rounded Corners 11">
            <a:extLst>
              <a:ext uri="{FF2B5EF4-FFF2-40B4-BE49-F238E27FC236}">
                <a16:creationId xmlns:a16="http://schemas.microsoft.com/office/drawing/2014/main" id="{698FE1CE-187E-4830-A4FE-441A5F1FAEBE}"/>
              </a:ext>
            </a:extLst>
          </p:cNvPr>
          <p:cNvSpPr/>
          <p:nvPr/>
        </p:nvSpPr>
        <p:spPr>
          <a:xfrm>
            <a:off x="858712" y="2326053"/>
            <a:ext cx="7573875" cy="153770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We offer information, advice and support which is based firmly in law and the SEND Code of Practice and we offer this in an unbiased way.</a:t>
            </a:r>
          </a:p>
        </p:txBody>
      </p:sp>
      <p:sp>
        <p:nvSpPr>
          <p:cNvPr id="14" name="Rectangle: Rounded Corners 13">
            <a:extLst>
              <a:ext uri="{FF2B5EF4-FFF2-40B4-BE49-F238E27FC236}">
                <a16:creationId xmlns:a16="http://schemas.microsoft.com/office/drawing/2014/main" id="{B6EF46AD-BD6E-4F84-9E00-874DDAA95352}"/>
              </a:ext>
            </a:extLst>
          </p:cNvPr>
          <p:cNvSpPr/>
          <p:nvPr/>
        </p:nvSpPr>
        <p:spPr>
          <a:xfrm>
            <a:off x="872633" y="4159156"/>
            <a:ext cx="7573875" cy="2466143"/>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We are not influenced by a particular point of </a:t>
            </a:r>
            <a:r>
              <a:rPr lang="en-GB" sz="2600">
                <a:solidFill>
                  <a:schemeClr val="tx2"/>
                </a:solidFill>
                <a:latin typeface="Lato" panose="020F0502020204030203" pitchFamily="34" charset="0"/>
                <a:ea typeface="Tahoma" panose="020B0604030504040204" pitchFamily="34" charset="0"/>
                <a:cs typeface="Tahoma" panose="020B0604030504040204" pitchFamily="34" charset="0"/>
              </a:rPr>
              <a:t>view or </a:t>
            </a:r>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local policy and we do not judge.</a:t>
            </a:r>
          </a:p>
          <a:p>
            <a:pPr marL="109537"/>
            <a:endParaRPr lang="en-GB" sz="800" dirty="0">
              <a:solidFill>
                <a:schemeClr val="tx2"/>
              </a:solidFill>
              <a:latin typeface="Lato" panose="020F0502020204030203" pitchFamily="34" charset="0"/>
              <a:ea typeface="Tahoma" panose="020B0604030504040204" pitchFamily="34" charset="0"/>
              <a:cs typeface="Tahoma" panose="020B0604030504040204" pitchFamily="34" charset="0"/>
            </a:endParaRPr>
          </a:p>
          <a:p>
            <a:pPr marL="109537"/>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We aim to help families have clear, accurate and relevant information that will help them take part in making decisions about their lives.</a:t>
            </a:r>
          </a:p>
        </p:txBody>
      </p:sp>
    </p:spTree>
    <p:custDataLst>
      <p:tags r:id="rId1"/>
    </p:custDataLst>
    <p:extLst>
      <p:ext uri="{BB962C8B-B14F-4D97-AF65-F5344CB8AC3E}">
        <p14:creationId xmlns:p14="http://schemas.microsoft.com/office/powerpoint/2010/main" val="3856660157"/>
      </p:ext>
    </p:extLst>
  </p:cSld>
  <p:clrMapOvr>
    <a:masterClrMapping/>
  </p:clrMapOvr>
  <mc:AlternateContent xmlns:mc="http://schemas.openxmlformats.org/markup-compatibility/2006" xmlns:p14="http://schemas.microsoft.com/office/powerpoint/2010/main">
    <mc:Choice Requires="p14">
      <p:transition spd="slow" p14:dur="2000" advTm="43761"/>
    </mc:Choice>
    <mc:Fallback xmlns="">
      <p:transition spd="slow" advTm="4376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B190216-C6D9-43CD-843F-ED6845EF6A3B}"/>
              </a:ext>
            </a:extLst>
          </p:cNvPr>
          <p:cNvSpPr/>
          <p:nvPr/>
        </p:nvSpPr>
        <p:spPr>
          <a:xfrm>
            <a:off x="952862" y="205593"/>
            <a:ext cx="2333643" cy="703127"/>
          </a:xfrm>
          <a:prstGeom prst="roundRect">
            <a:avLst/>
          </a:prstGeom>
          <a:solidFill>
            <a:srgbClr val="9D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400" dirty="0">
                <a:solidFill>
                  <a:schemeClr val="tx2"/>
                </a:solidFill>
                <a:latin typeface="Lato" panose="020F0502020204030203" pitchFamily="34" charset="0"/>
                <a:ea typeface="Tahoma" panose="020B0604030504040204" pitchFamily="34" charset="0"/>
                <a:cs typeface="Tahoma" panose="020B0604030504040204" pitchFamily="34" charset="0"/>
              </a:rPr>
              <a:t>Our remit</a:t>
            </a:r>
          </a:p>
        </p:txBody>
      </p:sp>
      <p:sp>
        <p:nvSpPr>
          <p:cNvPr id="5" name="Rectangle: Rounded Corners 4">
            <a:extLst>
              <a:ext uri="{FF2B5EF4-FFF2-40B4-BE49-F238E27FC236}">
                <a16:creationId xmlns:a16="http://schemas.microsoft.com/office/drawing/2014/main" id="{7D8172AD-099C-497A-BB2E-5CFE93097CBB}"/>
              </a:ext>
            </a:extLst>
          </p:cNvPr>
          <p:cNvSpPr/>
          <p:nvPr/>
        </p:nvSpPr>
        <p:spPr>
          <a:xfrm>
            <a:off x="916229" y="1165602"/>
            <a:ext cx="7616979" cy="16607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1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109537"/>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We can offer advice and support for children and young people aged 0 – 25 years, if they need extra help with their learning or have a disability.</a:t>
            </a:r>
          </a:p>
          <a:p>
            <a:endParaRPr lang="en-GB" sz="1200" b="1" dirty="0">
              <a:solidFill>
                <a:schemeClr val="tx2"/>
              </a:solidFill>
            </a:endParaRPr>
          </a:p>
        </p:txBody>
      </p:sp>
      <p:sp>
        <p:nvSpPr>
          <p:cNvPr id="7" name="Rectangle: Rounded Corners 6">
            <a:extLst>
              <a:ext uri="{FF2B5EF4-FFF2-40B4-BE49-F238E27FC236}">
                <a16:creationId xmlns:a16="http://schemas.microsoft.com/office/drawing/2014/main" id="{2B50410A-500B-41D0-ADCF-7B994F53AEB9}"/>
              </a:ext>
            </a:extLst>
          </p:cNvPr>
          <p:cNvSpPr/>
          <p:nvPr/>
        </p:nvSpPr>
        <p:spPr>
          <a:xfrm>
            <a:off x="890207" y="3083244"/>
            <a:ext cx="7674964" cy="180020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There is no need for a child or young person to have a diagnosis or identified SEN to contact us.  Many people seek our advice when their child’s needs are still unclear.</a:t>
            </a:r>
          </a:p>
        </p:txBody>
      </p:sp>
      <p:sp>
        <p:nvSpPr>
          <p:cNvPr id="10" name="Star: 5 Points 9">
            <a:extLst>
              <a:ext uri="{FF2B5EF4-FFF2-40B4-BE49-F238E27FC236}">
                <a16:creationId xmlns:a16="http://schemas.microsoft.com/office/drawing/2014/main" id="{6CADDFCF-75FB-40BB-80A8-285EF714BBF2}"/>
              </a:ext>
            </a:extLst>
          </p:cNvPr>
          <p:cNvSpPr/>
          <p:nvPr/>
        </p:nvSpPr>
        <p:spPr>
          <a:xfrm>
            <a:off x="278224" y="1814913"/>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BDE47385-A18C-4D2C-85AD-9207E8E2722F}"/>
              </a:ext>
            </a:extLst>
          </p:cNvPr>
          <p:cNvSpPr/>
          <p:nvPr/>
        </p:nvSpPr>
        <p:spPr>
          <a:xfrm>
            <a:off x="278224" y="3741512"/>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8D1BF42-8D5C-4B46-A9AF-8C43DA2C3457}"/>
              </a:ext>
            </a:extLst>
          </p:cNvPr>
          <p:cNvPicPr>
            <a:picLocks noChangeAspect="1"/>
          </p:cNvPicPr>
          <p:nvPr/>
        </p:nvPicPr>
        <p:blipFill rotWithShape="1">
          <a:blip r:embed="rId4"/>
          <a:srcRect l="63253" t="64505" r="17847" b="22384"/>
          <a:stretch/>
        </p:blipFill>
        <p:spPr>
          <a:xfrm>
            <a:off x="6372888" y="125107"/>
            <a:ext cx="2214742" cy="864097"/>
          </a:xfrm>
          <a:prstGeom prst="rect">
            <a:avLst/>
          </a:prstGeom>
        </p:spPr>
      </p:pic>
      <p:sp>
        <p:nvSpPr>
          <p:cNvPr id="8" name="Rectangle: Rounded Corners 7">
            <a:extLst>
              <a:ext uri="{FF2B5EF4-FFF2-40B4-BE49-F238E27FC236}">
                <a16:creationId xmlns:a16="http://schemas.microsoft.com/office/drawing/2014/main" id="{A239C2BD-7A8A-48C3-9659-525CF57BD2E1}"/>
              </a:ext>
            </a:extLst>
          </p:cNvPr>
          <p:cNvSpPr/>
          <p:nvPr/>
        </p:nvSpPr>
        <p:spPr>
          <a:xfrm>
            <a:off x="887237" y="5098972"/>
            <a:ext cx="7674964" cy="155343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a:endParaRPr lang="en-GB" sz="15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109537"/>
            <a:r>
              <a:rPr lang="en-GB" sz="2600" dirty="0">
                <a:solidFill>
                  <a:schemeClr val="tx2"/>
                </a:solidFill>
                <a:latin typeface="Lato" panose="020F0502020204030203" pitchFamily="34" charset="0"/>
                <a:ea typeface="Tahoma" panose="020B0604030504040204" pitchFamily="34" charset="0"/>
                <a:cs typeface="Tahoma" panose="020B0604030504040204" pitchFamily="34" charset="0"/>
              </a:rPr>
              <a:t>Our statutory remit includes providing training to practitioners around SEND.  Our team has all undertaken accredited legal training.</a:t>
            </a:r>
          </a:p>
          <a:p>
            <a:endParaRPr lang="en-GB" alt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9" name="Star: 5 Points 8">
            <a:extLst>
              <a:ext uri="{FF2B5EF4-FFF2-40B4-BE49-F238E27FC236}">
                <a16:creationId xmlns:a16="http://schemas.microsoft.com/office/drawing/2014/main" id="{DBAD54B8-B525-485D-A1D1-43C8118F9198}"/>
              </a:ext>
            </a:extLst>
          </p:cNvPr>
          <p:cNvSpPr/>
          <p:nvPr/>
        </p:nvSpPr>
        <p:spPr>
          <a:xfrm>
            <a:off x="253360" y="5668111"/>
            <a:ext cx="282124" cy="287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094463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5"/>
          <p:cNvSpPr>
            <a:spLocks noGrp="1" noChangeArrowheads="1"/>
          </p:cNvSpPr>
          <p:nvPr>
            <p:ph type="body" idx="1"/>
          </p:nvPr>
        </p:nvSpPr>
        <p:spPr>
          <a:xfrm>
            <a:off x="485775" y="1291139"/>
            <a:ext cx="8229600" cy="4438943"/>
          </a:xfrm>
        </p:spPr>
        <p:txBody>
          <a:bodyPr>
            <a:normAutofit/>
          </a:bodyPr>
          <a:lstStyle/>
          <a:p>
            <a:pPr marL="0" indent="0">
              <a:buNone/>
            </a:pPr>
            <a:r>
              <a:rPr lang="en-GB" dirty="0"/>
              <a:t> </a:t>
            </a:r>
          </a:p>
          <a:p>
            <a:pPr marL="69850" indent="0" eaLnBrk="1" hangingPunct="1">
              <a:buFont typeface="Wingdings 3" charset="2"/>
              <a:buNone/>
            </a:pPr>
            <a:endParaRPr lang="en-US" altLang="en-US" sz="4000" dirty="0"/>
          </a:p>
          <a:p>
            <a:pPr marL="69850" indent="0" eaLnBrk="1" hangingPunct="1">
              <a:buFont typeface="Wingdings 3" charset="2"/>
              <a:buNone/>
            </a:pPr>
            <a:endParaRPr lang="en-US" altLang="en-US" sz="2800" dirty="0"/>
          </a:p>
        </p:txBody>
      </p:sp>
      <p:sp>
        <p:nvSpPr>
          <p:cNvPr id="10" name="Rectangle: Rounded Corners 9">
            <a:extLst>
              <a:ext uri="{FF2B5EF4-FFF2-40B4-BE49-F238E27FC236}">
                <a16:creationId xmlns:a16="http://schemas.microsoft.com/office/drawing/2014/main" id="{C9D604EF-2CEF-436D-B307-B1A72252B98C}"/>
              </a:ext>
            </a:extLst>
          </p:cNvPr>
          <p:cNvSpPr/>
          <p:nvPr/>
        </p:nvSpPr>
        <p:spPr>
          <a:xfrm>
            <a:off x="1192930" y="155180"/>
            <a:ext cx="6815290" cy="102851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2"/>
                </a:solidFill>
                <a:latin typeface="Lato" panose="020F0502020204030203" pitchFamily="34" charset="0"/>
                <a:ea typeface="Tahoma" panose="020B0604030504040204" pitchFamily="34" charset="0"/>
                <a:cs typeface="Tahoma" panose="020B0604030504040204" pitchFamily="34" charset="0"/>
              </a:rPr>
              <a:t>Support &amp; information via our </a:t>
            </a:r>
          </a:p>
          <a:p>
            <a:pPr algn="ctr"/>
            <a:r>
              <a:rPr lang="en-GB" sz="3000" dirty="0">
                <a:solidFill>
                  <a:schemeClr val="tx2"/>
                </a:solidFill>
                <a:latin typeface="Lato" panose="020F0502020204030203" pitchFamily="34" charset="0"/>
                <a:ea typeface="Tahoma" panose="020B0604030504040204" pitchFamily="34" charset="0"/>
                <a:cs typeface="Tahoma" panose="020B0604030504040204" pitchFamily="34" charset="0"/>
              </a:rPr>
              <a:t>impartial website, including FAQs</a:t>
            </a:r>
          </a:p>
        </p:txBody>
      </p:sp>
      <p:pic>
        <p:nvPicPr>
          <p:cNvPr id="5" name="Picture 4">
            <a:extLst>
              <a:ext uri="{FF2B5EF4-FFF2-40B4-BE49-F238E27FC236}">
                <a16:creationId xmlns:a16="http://schemas.microsoft.com/office/drawing/2014/main" id="{3EFEF09E-6580-4175-8BBA-4B12EA5D6877}"/>
              </a:ext>
            </a:extLst>
          </p:cNvPr>
          <p:cNvPicPr>
            <a:picLocks noChangeAspect="1"/>
          </p:cNvPicPr>
          <p:nvPr/>
        </p:nvPicPr>
        <p:blipFill rotWithShape="1">
          <a:blip r:embed="rId3"/>
          <a:srcRect l="18910" t="71188" r="19287" b="17032"/>
          <a:stretch/>
        </p:blipFill>
        <p:spPr>
          <a:xfrm>
            <a:off x="1001572" y="6113405"/>
            <a:ext cx="5206448" cy="558248"/>
          </a:xfrm>
          <a:prstGeom prst="rect">
            <a:avLst/>
          </a:prstGeom>
        </p:spPr>
      </p:pic>
      <p:pic>
        <p:nvPicPr>
          <p:cNvPr id="14" name="Picture 13">
            <a:extLst>
              <a:ext uri="{FF2B5EF4-FFF2-40B4-BE49-F238E27FC236}">
                <a16:creationId xmlns:a16="http://schemas.microsoft.com/office/drawing/2014/main" id="{6A943EE0-7DB6-4E56-8F4D-C20C7936AAE6}"/>
              </a:ext>
            </a:extLst>
          </p:cNvPr>
          <p:cNvPicPr>
            <a:picLocks noChangeAspect="1"/>
          </p:cNvPicPr>
          <p:nvPr/>
        </p:nvPicPr>
        <p:blipFill rotWithShape="1">
          <a:blip r:embed="rId4"/>
          <a:srcRect l="42368" t="58360" r="41370" b="32575"/>
          <a:stretch/>
        </p:blipFill>
        <p:spPr>
          <a:xfrm>
            <a:off x="6208020" y="6107138"/>
            <a:ext cx="1800200" cy="564515"/>
          </a:xfrm>
          <a:prstGeom prst="rect">
            <a:avLst/>
          </a:prstGeom>
        </p:spPr>
      </p:pic>
      <p:pic>
        <p:nvPicPr>
          <p:cNvPr id="11" name="Picture 10">
            <a:extLst>
              <a:ext uri="{FF2B5EF4-FFF2-40B4-BE49-F238E27FC236}">
                <a16:creationId xmlns:a16="http://schemas.microsoft.com/office/drawing/2014/main" id="{CB7C2A4F-EF6F-498A-8A54-2D1BC06DBCC5}"/>
              </a:ext>
            </a:extLst>
          </p:cNvPr>
          <p:cNvPicPr>
            <a:picLocks noChangeAspect="1"/>
          </p:cNvPicPr>
          <p:nvPr/>
        </p:nvPicPr>
        <p:blipFill rotWithShape="1">
          <a:blip r:embed="rId5"/>
          <a:srcRect l="16237" t="9042" r="17902" b="6600"/>
          <a:stretch/>
        </p:blipFill>
        <p:spPr>
          <a:xfrm>
            <a:off x="215491" y="2493585"/>
            <a:ext cx="4779818" cy="3366105"/>
          </a:xfrm>
          <a:prstGeom prst="rect">
            <a:avLst/>
          </a:prstGeom>
          <a:ln w="22225">
            <a:solidFill>
              <a:srgbClr val="00B0F0"/>
            </a:solidFill>
          </a:ln>
        </p:spPr>
      </p:pic>
      <p:pic>
        <p:nvPicPr>
          <p:cNvPr id="13" name="Picture 12">
            <a:extLst>
              <a:ext uri="{FF2B5EF4-FFF2-40B4-BE49-F238E27FC236}">
                <a16:creationId xmlns:a16="http://schemas.microsoft.com/office/drawing/2014/main" id="{AA0511A9-87C3-4A75-858E-F2AA47C05FB3}"/>
              </a:ext>
            </a:extLst>
          </p:cNvPr>
          <p:cNvPicPr>
            <a:picLocks noChangeAspect="1"/>
          </p:cNvPicPr>
          <p:nvPr/>
        </p:nvPicPr>
        <p:blipFill rotWithShape="1">
          <a:blip r:embed="rId6"/>
          <a:srcRect l="16926" t="8930" r="5113" b="62600"/>
          <a:stretch/>
        </p:blipFill>
        <p:spPr>
          <a:xfrm>
            <a:off x="215491" y="1391693"/>
            <a:ext cx="4779818" cy="959679"/>
          </a:xfrm>
          <a:prstGeom prst="rect">
            <a:avLst/>
          </a:prstGeom>
          <a:ln w="22225">
            <a:solidFill>
              <a:srgbClr val="00B0F0"/>
            </a:solidFill>
          </a:ln>
        </p:spPr>
      </p:pic>
      <p:pic>
        <p:nvPicPr>
          <p:cNvPr id="4" name="Picture 3">
            <a:extLst>
              <a:ext uri="{FF2B5EF4-FFF2-40B4-BE49-F238E27FC236}">
                <a16:creationId xmlns:a16="http://schemas.microsoft.com/office/drawing/2014/main" id="{92D02473-4923-47D9-983B-5D8AE5EDA795}"/>
              </a:ext>
            </a:extLst>
          </p:cNvPr>
          <p:cNvPicPr>
            <a:picLocks noChangeAspect="1"/>
          </p:cNvPicPr>
          <p:nvPr/>
        </p:nvPicPr>
        <p:blipFill rotWithShape="1">
          <a:blip r:embed="rId7"/>
          <a:srcRect l="12988" t="8435" r="38686" b="11723"/>
          <a:stretch/>
        </p:blipFill>
        <p:spPr>
          <a:xfrm>
            <a:off x="5187123" y="1506029"/>
            <a:ext cx="3751484" cy="3486368"/>
          </a:xfrm>
          <a:prstGeom prst="rect">
            <a:avLst/>
          </a:prstGeom>
        </p:spPr>
      </p:pic>
      <p:pic>
        <p:nvPicPr>
          <p:cNvPr id="7" name="Picture 6">
            <a:extLst>
              <a:ext uri="{FF2B5EF4-FFF2-40B4-BE49-F238E27FC236}">
                <a16:creationId xmlns:a16="http://schemas.microsoft.com/office/drawing/2014/main" id="{DB859D5A-FA70-4689-86D3-5E778FD8908E}"/>
              </a:ext>
            </a:extLst>
          </p:cNvPr>
          <p:cNvPicPr>
            <a:picLocks noChangeAspect="1"/>
          </p:cNvPicPr>
          <p:nvPr/>
        </p:nvPicPr>
        <p:blipFill rotWithShape="1">
          <a:blip r:embed="rId8"/>
          <a:srcRect l="13775" t="40200" r="38975" b="42920"/>
          <a:stretch/>
        </p:blipFill>
        <p:spPr>
          <a:xfrm>
            <a:off x="5241401" y="5051985"/>
            <a:ext cx="3642928" cy="732042"/>
          </a:xfrm>
          <a:prstGeom prst="rect">
            <a:avLst/>
          </a:prstGeom>
        </p:spPr>
      </p:pic>
      <p:sp>
        <p:nvSpPr>
          <p:cNvPr id="8" name="Rectangle 7">
            <a:extLst>
              <a:ext uri="{FF2B5EF4-FFF2-40B4-BE49-F238E27FC236}">
                <a16:creationId xmlns:a16="http://schemas.microsoft.com/office/drawing/2014/main" id="{0B20E9F8-A7C3-44FF-8CB6-2C4BBAD6DFD4}"/>
              </a:ext>
            </a:extLst>
          </p:cNvPr>
          <p:cNvSpPr/>
          <p:nvPr/>
        </p:nvSpPr>
        <p:spPr>
          <a:xfrm>
            <a:off x="5201575" y="1391694"/>
            <a:ext cx="3737032" cy="447492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819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5"/>
          <p:cNvSpPr>
            <a:spLocks noGrp="1" noChangeArrowheads="1"/>
          </p:cNvSpPr>
          <p:nvPr>
            <p:ph type="body" idx="1"/>
          </p:nvPr>
        </p:nvSpPr>
        <p:spPr>
          <a:xfrm>
            <a:off x="485775" y="1291139"/>
            <a:ext cx="8229600" cy="4438943"/>
          </a:xfrm>
        </p:spPr>
        <p:txBody>
          <a:bodyPr>
            <a:normAutofit/>
          </a:bodyPr>
          <a:lstStyle/>
          <a:p>
            <a:pPr marL="0" indent="0">
              <a:buNone/>
            </a:pPr>
            <a:r>
              <a:rPr lang="en-GB" dirty="0"/>
              <a:t> </a:t>
            </a:r>
          </a:p>
          <a:p>
            <a:pPr marL="69850" indent="0" eaLnBrk="1" hangingPunct="1">
              <a:buFont typeface="Wingdings 3" charset="2"/>
              <a:buNone/>
            </a:pPr>
            <a:endParaRPr lang="en-US" altLang="en-US" sz="4000" dirty="0"/>
          </a:p>
          <a:p>
            <a:pPr marL="69850" indent="0" eaLnBrk="1" hangingPunct="1">
              <a:buFont typeface="Wingdings 3" charset="2"/>
              <a:buNone/>
            </a:pPr>
            <a:endParaRPr lang="en-US" altLang="en-US" sz="2800" dirty="0"/>
          </a:p>
        </p:txBody>
      </p:sp>
      <p:sp>
        <p:nvSpPr>
          <p:cNvPr id="10" name="Rectangle: Rounded Corners 9">
            <a:extLst>
              <a:ext uri="{FF2B5EF4-FFF2-40B4-BE49-F238E27FC236}">
                <a16:creationId xmlns:a16="http://schemas.microsoft.com/office/drawing/2014/main" id="{C9D604EF-2CEF-436D-B307-B1A72252B98C}"/>
              </a:ext>
            </a:extLst>
          </p:cNvPr>
          <p:cNvSpPr/>
          <p:nvPr/>
        </p:nvSpPr>
        <p:spPr>
          <a:xfrm>
            <a:off x="1192930" y="155180"/>
            <a:ext cx="3955134" cy="82554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400" b="1" dirty="0">
                <a:solidFill>
                  <a:schemeClr val="tx2"/>
                </a:solidFill>
                <a:latin typeface="Lato" panose="020F0502020204030203" pitchFamily="34" charset="0"/>
                <a:ea typeface="Tahoma" panose="020B0604030504040204" pitchFamily="34" charset="0"/>
                <a:cs typeface="Tahoma" panose="020B0604030504040204" pitchFamily="34" charset="0"/>
              </a:rPr>
              <a:t>.. and ‘top tips</a:t>
            </a:r>
            <a:r>
              <a:rPr lang="en-GB" sz="3000" dirty="0">
                <a:solidFill>
                  <a:schemeClr val="tx2"/>
                </a:solidFill>
                <a:latin typeface="Lato" panose="020F0502020204030203" pitchFamily="34" charset="0"/>
                <a:ea typeface="Tahoma" panose="020B0604030504040204" pitchFamily="34" charset="0"/>
                <a:cs typeface="Tahoma" panose="020B0604030504040204" pitchFamily="34" charset="0"/>
              </a:rPr>
              <a:t>’ </a:t>
            </a:r>
          </a:p>
        </p:txBody>
      </p:sp>
      <p:pic>
        <p:nvPicPr>
          <p:cNvPr id="13" name="Picture 12">
            <a:extLst>
              <a:ext uri="{FF2B5EF4-FFF2-40B4-BE49-F238E27FC236}">
                <a16:creationId xmlns:a16="http://schemas.microsoft.com/office/drawing/2014/main" id="{AA0511A9-87C3-4A75-858E-F2AA47C05FB3}"/>
              </a:ext>
            </a:extLst>
          </p:cNvPr>
          <p:cNvPicPr>
            <a:picLocks noChangeAspect="1"/>
          </p:cNvPicPr>
          <p:nvPr/>
        </p:nvPicPr>
        <p:blipFill rotWithShape="1">
          <a:blip r:embed="rId3"/>
          <a:srcRect l="16926" t="8930" r="5113" b="62600"/>
          <a:stretch/>
        </p:blipFill>
        <p:spPr>
          <a:xfrm>
            <a:off x="1452165" y="1460400"/>
            <a:ext cx="6235036" cy="1251854"/>
          </a:xfrm>
          <a:prstGeom prst="rect">
            <a:avLst/>
          </a:prstGeom>
          <a:ln w="22225">
            <a:solidFill>
              <a:srgbClr val="00B0F0"/>
            </a:solidFill>
          </a:ln>
        </p:spPr>
      </p:pic>
      <p:pic>
        <p:nvPicPr>
          <p:cNvPr id="9" name="Picture 8">
            <a:extLst>
              <a:ext uri="{FF2B5EF4-FFF2-40B4-BE49-F238E27FC236}">
                <a16:creationId xmlns:a16="http://schemas.microsoft.com/office/drawing/2014/main" id="{D0BB049E-2F8D-D937-74CD-EC672D3CC098}"/>
              </a:ext>
            </a:extLst>
          </p:cNvPr>
          <p:cNvPicPr>
            <a:picLocks noChangeAspect="1"/>
          </p:cNvPicPr>
          <p:nvPr/>
        </p:nvPicPr>
        <p:blipFill rotWithShape="1">
          <a:blip r:embed="rId4"/>
          <a:srcRect l="5312" t="10391" r="11413" b="7419"/>
          <a:stretch/>
        </p:blipFill>
        <p:spPr>
          <a:xfrm>
            <a:off x="1259632" y="2788530"/>
            <a:ext cx="6624736" cy="3677914"/>
          </a:xfrm>
          <a:prstGeom prst="rect">
            <a:avLst/>
          </a:prstGeom>
        </p:spPr>
      </p:pic>
      <p:sp>
        <p:nvSpPr>
          <p:cNvPr id="12" name="Rectangle 11">
            <a:extLst>
              <a:ext uri="{FF2B5EF4-FFF2-40B4-BE49-F238E27FC236}">
                <a16:creationId xmlns:a16="http://schemas.microsoft.com/office/drawing/2014/main" id="{1E317549-0540-1178-648B-343E2E761A3C}"/>
              </a:ext>
            </a:extLst>
          </p:cNvPr>
          <p:cNvSpPr/>
          <p:nvPr/>
        </p:nvSpPr>
        <p:spPr>
          <a:xfrm>
            <a:off x="1192930" y="1291139"/>
            <a:ext cx="6691438" cy="53062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7945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3649B8-E44D-417E-9ABD-7D72DC520662}"/>
              </a:ext>
            </a:extLst>
          </p:cNvPr>
          <p:cNvSpPr/>
          <p:nvPr/>
        </p:nvSpPr>
        <p:spPr>
          <a:xfrm>
            <a:off x="232688" y="4653136"/>
            <a:ext cx="2866629" cy="1323439"/>
          </a:xfrm>
          <a:prstGeom prst="rect">
            <a:avLst/>
          </a:prstGeom>
          <a:solidFill>
            <a:srgbClr val="FFFF99"/>
          </a:solidFill>
        </p:spPr>
        <p:txBody>
          <a:bodyPr wrap="square">
            <a:spAutoFit/>
          </a:bodyPr>
          <a:lstStyle/>
          <a:p>
            <a:pPr algn="ctr"/>
            <a:r>
              <a:rPr lang="en-GB" sz="4000" dirty="0">
                <a:solidFill>
                  <a:schemeClr val="tx2"/>
                </a:solidFill>
              </a:rPr>
              <a:t>Via a range of leaflets</a:t>
            </a:r>
          </a:p>
        </p:txBody>
      </p:sp>
      <p:pic>
        <p:nvPicPr>
          <p:cNvPr id="2" name="Picture 1">
            <a:extLst>
              <a:ext uri="{FF2B5EF4-FFF2-40B4-BE49-F238E27FC236}">
                <a16:creationId xmlns:a16="http://schemas.microsoft.com/office/drawing/2014/main" id="{811C6C17-027D-4D5E-B810-147C79AD89A6}"/>
              </a:ext>
            </a:extLst>
          </p:cNvPr>
          <p:cNvPicPr>
            <a:picLocks noChangeAspect="1"/>
          </p:cNvPicPr>
          <p:nvPr/>
        </p:nvPicPr>
        <p:blipFill rotWithShape="1">
          <a:blip r:embed="rId3"/>
          <a:srcRect l="35825" t="13601" r="36613" b="16401"/>
          <a:stretch/>
        </p:blipFill>
        <p:spPr>
          <a:xfrm>
            <a:off x="297405" y="143102"/>
            <a:ext cx="2664296" cy="3806137"/>
          </a:xfrm>
          <a:prstGeom prst="rect">
            <a:avLst/>
          </a:prstGeom>
          <a:ln w="28575">
            <a:solidFill>
              <a:srgbClr val="00B0F0"/>
            </a:solidFill>
          </a:ln>
        </p:spPr>
      </p:pic>
      <p:pic>
        <p:nvPicPr>
          <p:cNvPr id="3" name="Picture 2">
            <a:extLst>
              <a:ext uri="{FF2B5EF4-FFF2-40B4-BE49-F238E27FC236}">
                <a16:creationId xmlns:a16="http://schemas.microsoft.com/office/drawing/2014/main" id="{243DA35A-91B1-4E78-B227-1C9578403ABA}"/>
              </a:ext>
            </a:extLst>
          </p:cNvPr>
          <p:cNvPicPr>
            <a:picLocks noChangeAspect="1"/>
          </p:cNvPicPr>
          <p:nvPr/>
        </p:nvPicPr>
        <p:blipFill rotWithShape="1">
          <a:blip r:embed="rId4"/>
          <a:srcRect l="33882" t="13601" r="34987" b="7336"/>
          <a:stretch/>
        </p:blipFill>
        <p:spPr>
          <a:xfrm>
            <a:off x="3253854" y="143102"/>
            <a:ext cx="2681300" cy="3800476"/>
          </a:xfrm>
          <a:prstGeom prst="rect">
            <a:avLst/>
          </a:prstGeom>
          <a:ln w="25400">
            <a:solidFill>
              <a:srgbClr val="00B0F0"/>
            </a:solidFill>
          </a:ln>
        </p:spPr>
      </p:pic>
      <p:pic>
        <p:nvPicPr>
          <p:cNvPr id="7" name="Picture 6">
            <a:extLst>
              <a:ext uri="{FF2B5EF4-FFF2-40B4-BE49-F238E27FC236}">
                <a16:creationId xmlns:a16="http://schemas.microsoft.com/office/drawing/2014/main" id="{B6B176EC-5B8A-4E2A-9B9E-A89544F1CF31}"/>
              </a:ext>
            </a:extLst>
          </p:cNvPr>
          <p:cNvPicPr>
            <a:picLocks noChangeAspect="1"/>
          </p:cNvPicPr>
          <p:nvPr/>
        </p:nvPicPr>
        <p:blipFill rotWithShape="1">
          <a:blip r:embed="rId5"/>
          <a:srcRect l="34575" t="13601" r="35500" b="7336"/>
          <a:stretch/>
        </p:blipFill>
        <p:spPr>
          <a:xfrm>
            <a:off x="6239741" y="131780"/>
            <a:ext cx="2681300" cy="3800477"/>
          </a:xfrm>
          <a:prstGeom prst="rect">
            <a:avLst/>
          </a:prstGeom>
          <a:ln w="22225">
            <a:solidFill>
              <a:srgbClr val="00B0F0"/>
            </a:solidFill>
          </a:ln>
        </p:spPr>
      </p:pic>
      <p:pic>
        <p:nvPicPr>
          <p:cNvPr id="5" name="Picture 4">
            <a:extLst>
              <a:ext uri="{FF2B5EF4-FFF2-40B4-BE49-F238E27FC236}">
                <a16:creationId xmlns:a16="http://schemas.microsoft.com/office/drawing/2014/main" id="{DB24FB8F-9FF9-A50C-F815-5D328666F1D2}"/>
              </a:ext>
            </a:extLst>
          </p:cNvPr>
          <p:cNvPicPr>
            <a:picLocks noChangeAspect="1"/>
          </p:cNvPicPr>
          <p:nvPr/>
        </p:nvPicPr>
        <p:blipFill rotWithShape="1">
          <a:blip r:embed="rId6"/>
          <a:srcRect l="32675" t="16401" r="38188" b="10801"/>
          <a:stretch/>
        </p:blipFill>
        <p:spPr>
          <a:xfrm>
            <a:off x="3484131" y="2996952"/>
            <a:ext cx="2597003" cy="3623087"/>
          </a:xfrm>
          <a:prstGeom prst="rect">
            <a:avLst/>
          </a:prstGeom>
          <a:ln w="15875">
            <a:solidFill>
              <a:srgbClr val="00B0F0"/>
            </a:solidFill>
          </a:ln>
        </p:spPr>
      </p:pic>
      <p:pic>
        <p:nvPicPr>
          <p:cNvPr id="8" name="Picture 7">
            <a:extLst>
              <a:ext uri="{FF2B5EF4-FFF2-40B4-BE49-F238E27FC236}">
                <a16:creationId xmlns:a16="http://schemas.microsoft.com/office/drawing/2014/main" id="{FDD9FB3B-5DBC-21F5-9630-8886FB5C6AE4}"/>
              </a:ext>
            </a:extLst>
          </p:cNvPr>
          <p:cNvPicPr>
            <a:picLocks noChangeAspect="1"/>
          </p:cNvPicPr>
          <p:nvPr/>
        </p:nvPicPr>
        <p:blipFill rotWithShape="1">
          <a:blip r:embed="rId7"/>
          <a:srcRect l="32389" t="16401" r="39210" b="9711"/>
          <a:stretch/>
        </p:blipFill>
        <p:spPr>
          <a:xfrm>
            <a:off x="6369715" y="2996952"/>
            <a:ext cx="2551326" cy="3623087"/>
          </a:xfrm>
          <a:prstGeom prst="rect">
            <a:avLst/>
          </a:prstGeom>
          <a:ln w="15875">
            <a:solidFill>
              <a:srgbClr val="00B0F0"/>
            </a:solidFill>
          </a:ln>
        </p:spPr>
      </p:pic>
    </p:spTree>
    <p:extLst>
      <p:ext uri="{BB962C8B-B14F-4D97-AF65-F5344CB8AC3E}">
        <p14:creationId xmlns:p14="http://schemas.microsoft.com/office/powerpoint/2010/main" val="3951533048"/>
      </p:ext>
    </p:extLst>
  </p:cSld>
  <p:clrMapOvr>
    <a:masterClrMapping/>
  </p:clrMapOvr>
  <mc:AlternateContent xmlns:mc="http://schemas.openxmlformats.org/markup-compatibility/2006" xmlns:p14="http://schemas.microsoft.com/office/powerpoint/2010/main">
    <mc:Choice Requires="p14">
      <p:transition spd="slow" p14:dur="2000" advTm="24852"/>
    </mc:Choice>
    <mc:Fallback xmlns="">
      <p:transition spd="slow" advTm="2485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D7A1EF5-6F59-4770-8DA0-00F2E8E0D254}"/>
              </a:ext>
            </a:extLst>
          </p:cNvPr>
          <p:cNvSpPr/>
          <p:nvPr/>
        </p:nvSpPr>
        <p:spPr>
          <a:xfrm>
            <a:off x="428803" y="128773"/>
            <a:ext cx="8286394" cy="68539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2"/>
                </a:solidFill>
                <a:latin typeface="Lato" panose="020F0502020204030203" pitchFamily="34" charset="0"/>
                <a:ea typeface="Tahoma" panose="020B0604030504040204" pitchFamily="34" charset="0"/>
                <a:cs typeface="Tahoma" panose="020B0604030504040204" pitchFamily="34" charset="0"/>
              </a:rPr>
              <a:t>Support &amp; information via workshops/webinars</a:t>
            </a:r>
          </a:p>
        </p:txBody>
      </p:sp>
      <p:sp>
        <p:nvSpPr>
          <p:cNvPr id="5" name="Rectangle 4">
            <a:extLst>
              <a:ext uri="{FF2B5EF4-FFF2-40B4-BE49-F238E27FC236}">
                <a16:creationId xmlns:a16="http://schemas.microsoft.com/office/drawing/2014/main" id="{03668B1A-0CDE-4032-9519-3753174E4346}"/>
              </a:ext>
            </a:extLst>
          </p:cNvPr>
          <p:cNvSpPr/>
          <p:nvPr/>
        </p:nvSpPr>
        <p:spPr>
          <a:xfrm>
            <a:off x="4788024" y="6309320"/>
            <a:ext cx="640565" cy="14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D91AE597-5E55-7D7F-A4C9-BB15C1093D75}"/>
              </a:ext>
            </a:extLst>
          </p:cNvPr>
          <p:cNvPicPr>
            <a:picLocks noChangeAspect="1"/>
          </p:cNvPicPr>
          <p:nvPr/>
        </p:nvPicPr>
        <p:blipFill rotWithShape="1">
          <a:blip r:embed="rId3"/>
          <a:srcRect l="24800" t="26201" r="33463" b="9400"/>
          <a:stretch/>
        </p:blipFill>
        <p:spPr>
          <a:xfrm>
            <a:off x="1331640" y="1104218"/>
            <a:ext cx="6334292" cy="5452804"/>
          </a:xfrm>
          <a:prstGeom prst="rect">
            <a:avLst/>
          </a:prstGeom>
        </p:spPr>
      </p:pic>
      <p:sp>
        <p:nvSpPr>
          <p:cNvPr id="9" name="Rectangle 8">
            <a:extLst>
              <a:ext uri="{FF2B5EF4-FFF2-40B4-BE49-F238E27FC236}">
                <a16:creationId xmlns:a16="http://schemas.microsoft.com/office/drawing/2014/main" id="{AB477F75-3CD8-0D9E-7B1C-F84B49579219}"/>
              </a:ext>
            </a:extLst>
          </p:cNvPr>
          <p:cNvSpPr/>
          <p:nvPr/>
        </p:nvSpPr>
        <p:spPr>
          <a:xfrm>
            <a:off x="539552" y="986304"/>
            <a:ext cx="8064896" cy="568863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4A188439-A705-D991-CA8E-C74583379D66}"/>
              </a:ext>
            </a:extLst>
          </p:cNvPr>
          <p:cNvPicPr>
            <a:picLocks noChangeAspect="1"/>
          </p:cNvPicPr>
          <p:nvPr/>
        </p:nvPicPr>
        <p:blipFill rotWithShape="1">
          <a:blip r:embed="rId4"/>
          <a:srcRect l="71262" t="48600" r="7502" b="24328"/>
          <a:stretch/>
        </p:blipFill>
        <p:spPr>
          <a:xfrm>
            <a:off x="1619672" y="4721708"/>
            <a:ext cx="1632266" cy="1170457"/>
          </a:xfrm>
          <a:prstGeom prst="rect">
            <a:avLst/>
          </a:prstGeom>
          <a:ln w="15875">
            <a:solidFill>
              <a:srgbClr val="00B0F0"/>
            </a:solidFill>
          </a:ln>
        </p:spPr>
      </p:pic>
    </p:spTree>
    <p:extLst>
      <p:ext uri="{BB962C8B-B14F-4D97-AF65-F5344CB8AC3E}">
        <p14:creationId xmlns:p14="http://schemas.microsoft.com/office/powerpoint/2010/main" val="3440446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2.xml><?xml version="1.0" encoding="utf-8"?>
<p:tagLst xmlns:a="http://schemas.openxmlformats.org/drawingml/2006/main" xmlns:r="http://schemas.openxmlformats.org/officeDocument/2006/relationships" xmlns:p="http://schemas.openxmlformats.org/presentationml/2006/main">
  <p:tag name="TIMING" val="|3.2|4.2|6.9"/>
</p:tagLst>
</file>

<file path=ppt/tags/tag3.xml><?xml version="1.0" encoding="utf-8"?>
<p:tagLst xmlns:a="http://schemas.openxmlformats.org/drawingml/2006/main" xmlns:r="http://schemas.openxmlformats.org/officeDocument/2006/relationships" xmlns:p="http://schemas.openxmlformats.org/presentationml/2006/main">
  <p:tag name="TIMING" val="|3|9"/>
</p:tagLst>
</file>

<file path=ppt/tags/tag4.xml><?xml version="1.0" encoding="utf-8"?>
<p:tagLst xmlns:a="http://schemas.openxmlformats.org/drawingml/2006/main" xmlns:r="http://schemas.openxmlformats.org/officeDocument/2006/relationships" xmlns:p="http://schemas.openxmlformats.org/presentationml/2006/main">
  <p:tag name="TIMING" val="|37.6"/>
</p:tagLst>
</file>

<file path=ppt/tags/tag5.xml><?xml version="1.0" encoding="utf-8"?>
<p:tagLst xmlns:a="http://schemas.openxmlformats.org/drawingml/2006/main" xmlns:r="http://schemas.openxmlformats.org/officeDocument/2006/relationships" xmlns:p="http://schemas.openxmlformats.org/presentationml/2006/main">
  <p:tag name="TIMING" val="|12.5|6.1"/>
</p:tagLst>
</file>

<file path=ppt/tags/tag6.xml><?xml version="1.0" encoding="utf-8"?>
<p:tagLst xmlns:a="http://schemas.openxmlformats.org/drawingml/2006/main" xmlns:r="http://schemas.openxmlformats.org/officeDocument/2006/relationships" xmlns:p="http://schemas.openxmlformats.org/presentationml/2006/main">
  <p:tag name="TIMING" val="|12.5|6.1"/>
</p:tagLst>
</file>

<file path=ppt/tags/tag7.xml><?xml version="1.0" encoding="utf-8"?>
<p:tagLst xmlns:a="http://schemas.openxmlformats.org/drawingml/2006/main" xmlns:r="http://schemas.openxmlformats.org/officeDocument/2006/relationships" xmlns:p="http://schemas.openxmlformats.org/presentationml/2006/main">
  <p:tag name="TIMING" val="|12.5|6.1"/>
</p:tagLst>
</file>

<file path=ppt/tags/tag8.xml><?xml version="1.0" encoding="utf-8"?>
<p:tagLst xmlns:a="http://schemas.openxmlformats.org/drawingml/2006/main" xmlns:r="http://schemas.openxmlformats.org/officeDocument/2006/relationships" xmlns:p="http://schemas.openxmlformats.org/presentationml/2006/main">
  <p:tag name="TIMING" val="|12.5|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2816</TotalTime>
  <Words>927</Words>
  <Application>Microsoft Office PowerPoint</Application>
  <PresentationFormat>On-screen Show (4:3)</PresentationFormat>
  <Paragraphs>102</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Lato</vt:lpstr>
      <vt:lpstr>Seaford</vt:lpstr>
      <vt:lpstr>Tahoma</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Customer Service Direct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Meetings Matter.</dc:title>
  <dc:creator>fordsg</dc:creator>
  <cp:lastModifiedBy>Helen Cumbers</cp:lastModifiedBy>
  <cp:revision>237</cp:revision>
  <dcterms:created xsi:type="dcterms:W3CDTF">2015-11-27T17:07:01Z</dcterms:created>
  <dcterms:modified xsi:type="dcterms:W3CDTF">2026-03-05T16:42:10Z</dcterms:modified>
</cp:coreProperties>
</file>