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handoutMasterIdLst>
    <p:handoutMasterId r:id="rId19"/>
  </p:handoutMasterIdLst>
  <p:sldIdLst>
    <p:sldId id="272" r:id="rId2"/>
    <p:sldId id="268" r:id="rId3"/>
    <p:sldId id="258" r:id="rId4"/>
    <p:sldId id="259" r:id="rId5"/>
    <p:sldId id="269" r:id="rId6"/>
    <p:sldId id="260" r:id="rId7"/>
    <p:sldId id="262" r:id="rId8"/>
    <p:sldId id="263" r:id="rId9"/>
    <p:sldId id="261" r:id="rId10"/>
    <p:sldId id="264" r:id="rId11"/>
    <p:sldId id="265" r:id="rId12"/>
    <p:sldId id="266" r:id="rId13"/>
    <p:sldId id="273" r:id="rId14"/>
    <p:sldId id="267" r:id="rId15"/>
    <p:sldId id="270" r:id="rId16"/>
    <p:sldId id="271"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81" d="100"/>
          <a:sy n="81" d="100"/>
        </p:scale>
        <p:origin x="1507" y="53"/>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7585E243-232A-41BA-A372-8C9A23B27568}" type="datetimeFigureOut">
              <a:rPr lang="en-GB" smtClean="0"/>
              <a:t>23/03/2026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E566C75-4318-4D29-B1EE-EADB16BCA061}" type="slidenum">
              <a:rPr lang="en-GB" smtClean="0"/>
              <a:t>‹#›</a:t>
            </a:fld>
            <a:endParaRPr lang="en-GB"/>
          </a:p>
        </p:txBody>
      </p:sp>
    </p:spTree>
    <p:extLst>
      <p:ext uri="{BB962C8B-B14F-4D97-AF65-F5344CB8AC3E}">
        <p14:creationId xmlns:p14="http://schemas.microsoft.com/office/powerpoint/2010/main" val="4436626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30BE0CD-932D-4F12-A3AD-2513DB50DD9F}" type="datetimeFigureOut">
              <a:rPr lang="en-GB" smtClean="0"/>
              <a:t>23/03/2026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B4BB2C9-7366-4B30-85D4-5FEB53F0B3A1}" type="slidenum">
              <a:rPr lang="en-GB" smtClean="0"/>
              <a:t>‹#›</a:t>
            </a:fld>
            <a:endParaRPr lang="en-GB"/>
          </a:p>
        </p:txBody>
      </p:sp>
    </p:spTree>
    <p:extLst>
      <p:ext uri="{BB962C8B-B14F-4D97-AF65-F5344CB8AC3E}">
        <p14:creationId xmlns:p14="http://schemas.microsoft.com/office/powerpoint/2010/main" val="3981243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B4BB2C9-7366-4B30-85D4-5FEB53F0B3A1}" type="slidenum">
              <a:rPr lang="en-GB" smtClean="0"/>
              <a:t>8</a:t>
            </a:fld>
            <a:endParaRPr lang="en-GB"/>
          </a:p>
        </p:txBody>
      </p:sp>
    </p:spTree>
    <p:extLst>
      <p:ext uri="{BB962C8B-B14F-4D97-AF65-F5344CB8AC3E}">
        <p14:creationId xmlns:p14="http://schemas.microsoft.com/office/powerpoint/2010/main" val="22539022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2F5D21A-2A81-4060-92DA-215DB44456D8}" type="datetimeFigureOut">
              <a:rPr lang="en-GB" smtClean="0"/>
              <a:t>23/03/2026</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B58932F-FB26-4E23-85D8-8B5E5118C761}"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2F5D21A-2A81-4060-92DA-215DB44456D8}"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58932F-FB26-4E23-85D8-8B5E5118C761}"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72F5D21A-2A81-4060-92DA-215DB44456D8}"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58932F-FB26-4E23-85D8-8B5E5118C761}"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72F5D21A-2A81-4060-92DA-215DB44456D8}"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58932F-FB26-4E23-85D8-8B5E5118C761}"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72F5D21A-2A81-4060-92DA-215DB44456D8}" type="datetimeFigureOut">
              <a:rPr lang="en-GB" smtClean="0"/>
              <a:t>23/03/2026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58932F-FB26-4E23-85D8-8B5E5118C761}"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2F5D21A-2A81-4060-92DA-215DB44456D8}" type="datetimeFigureOut">
              <a:rPr lang="en-GB" smtClean="0"/>
              <a:t>23/03/2026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58932F-FB26-4E23-85D8-8B5E5118C761}"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F5D21A-2A81-4060-92DA-215DB44456D8}" type="datetimeFigureOut">
              <a:rPr lang="en-GB" smtClean="0"/>
              <a:t>23/03/2026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58932F-FB26-4E23-85D8-8B5E5118C76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72F5D21A-2A81-4060-92DA-215DB44456D8}"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58932F-FB26-4E23-85D8-8B5E5118C761}"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2F5D21A-2A81-4060-92DA-215DB44456D8}" type="datetimeFigureOut">
              <a:rPr lang="en-GB" smtClean="0"/>
              <a:t>23/03/2026</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B58932F-FB26-4E23-85D8-8B5E5118C761}"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2F5D21A-2A81-4060-92DA-215DB44456D8}"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58932F-FB26-4E23-85D8-8B5E5118C76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2F5D21A-2A81-4060-92DA-215DB44456D8}"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58932F-FB26-4E23-85D8-8B5E5118C76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2F5D21A-2A81-4060-92DA-215DB44456D8}" type="datetimeFigureOut">
              <a:rPr lang="en-GB" smtClean="0"/>
              <a:t>23/03/2026</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B58932F-FB26-4E23-85D8-8B5E5118C761}"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BD6CFBB-E49F-4D5F-8760-9B8F6FA313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4128" y="404664"/>
            <a:ext cx="2913611" cy="1830150"/>
          </a:xfrm>
          <a:prstGeom prst="rect">
            <a:avLst/>
          </a:prstGeom>
        </p:spPr>
      </p:pic>
      <p:pic>
        <p:nvPicPr>
          <p:cNvPr id="4" name="Picture 3">
            <a:extLst>
              <a:ext uri="{FF2B5EF4-FFF2-40B4-BE49-F238E27FC236}">
                <a16:creationId xmlns:a16="http://schemas.microsoft.com/office/drawing/2014/main" id="{5F25A6E3-DDF2-44ED-A9C4-046F49F705C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4836" y="620688"/>
            <a:ext cx="1732908" cy="1614126"/>
          </a:xfrm>
          <a:prstGeom prst="rect">
            <a:avLst/>
          </a:prstGeom>
          <a:noFill/>
          <a:ln>
            <a:noFill/>
          </a:ln>
        </p:spPr>
      </p:pic>
      <p:sp>
        <p:nvSpPr>
          <p:cNvPr id="6" name="TextBox 5">
            <a:extLst>
              <a:ext uri="{FF2B5EF4-FFF2-40B4-BE49-F238E27FC236}">
                <a16:creationId xmlns:a16="http://schemas.microsoft.com/office/drawing/2014/main" id="{9F680F35-51CD-450B-83E7-608556A5EBE5}"/>
              </a:ext>
            </a:extLst>
          </p:cNvPr>
          <p:cNvSpPr txBox="1"/>
          <p:nvPr/>
        </p:nvSpPr>
        <p:spPr>
          <a:xfrm>
            <a:off x="534836" y="2924944"/>
            <a:ext cx="7565556" cy="2554545"/>
          </a:xfrm>
          <a:prstGeom prst="rect">
            <a:avLst/>
          </a:prstGeom>
          <a:noFill/>
        </p:spPr>
        <p:txBody>
          <a:bodyPr wrap="square" rtlCol="0">
            <a:spAutoFit/>
          </a:bodyPr>
          <a:lstStyle/>
          <a:p>
            <a:pPr algn="ctr"/>
            <a:r>
              <a:rPr lang="en-GB" sz="4000" dirty="0" err="1">
                <a:latin typeface="Letter-join No-Lead 16" panose="02000505000000020003" pitchFamily="50" charset="0"/>
              </a:rPr>
              <a:t>Ickworth</a:t>
            </a:r>
            <a:r>
              <a:rPr lang="en-GB" sz="4000" dirty="0">
                <a:latin typeface="Letter-join No-Lead 16" panose="02000505000000020003" pitchFamily="50" charset="0"/>
              </a:rPr>
              <a:t> Park Primary School</a:t>
            </a:r>
          </a:p>
          <a:p>
            <a:pPr algn="ctr"/>
            <a:r>
              <a:rPr lang="en-GB" sz="4000" dirty="0">
                <a:latin typeface="Letter-join No-Lead 16" panose="02000505000000020003" pitchFamily="50" charset="0"/>
              </a:rPr>
              <a:t>SATS information meeting </a:t>
            </a:r>
          </a:p>
          <a:p>
            <a:pPr algn="ctr"/>
            <a:endParaRPr lang="en-GB" sz="4000" dirty="0">
              <a:latin typeface="Letter-join No-Lead 16" panose="02000505000000020003" pitchFamily="50" charset="0"/>
            </a:endParaRPr>
          </a:p>
          <a:p>
            <a:pPr algn="ctr"/>
            <a:r>
              <a:rPr lang="en-GB" sz="4000" dirty="0">
                <a:latin typeface="Letter-join No-Lead 16" panose="02000505000000020003" pitchFamily="50" charset="0"/>
              </a:rPr>
              <a:t>                      </a:t>
            </a:r>
            <a:r>
              <a:rPr lang="en-GB" sz="4000">
                <a:latin typeface="Letter-join No-Lead 16" panose="02000505000000020003" pitchFamily="50" charset="0"/>
              </a:rPr>
              <a:t>March 2026</a:t>
            </a:r>
            <a:endParaRPr lang="en-GB" sz="4000" dirty="0">
              <a:latin typeface="Letter-join No-Lead 16" panose="02000505000000020003" pitchFamily="50" charset="0"/>
            </a:endParaRPr>
          </a:p>
        </p:txBody>
      </p:sp>
    </p:spTree>
    <p:extLst>
      <p:ext uri="{BB962C8B-B14F-4D97-AF65-F5344CB8AC3E}">
        <p14:creationId xmlns:p14="http://schemas.microsoft.com/office/powerpoint/2010/main" val="2604825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7016" y="149970"/>
            <a:ext cx="8856984" cy="1200329"/>
          </a:xfrm>
          <a:prstGeom prst="rect">
            <a:avLst/>
          </a:prstGeom>
          <a:noFill/>
        </p:spPr>
        <p:txBody>
          <a:bodyPr wrap="square" rtlCol="0">
            <a:spAutoFit/>
          </a:bodyPr>
          <a:lstStyle/>
          <a:p>
            <a:r>
              <a:rPr lang="en-GB" dirty="0">
                <a:latin typeface="Corbel" panose="020B0503020204020204" pitchFamily="34" charset="0"/>
              </a:rPr>
              <a:t>This will be the fifth time that Standard Assessment Tests (SATS) have been administered post pandemic.  They are a test of pupils learning across Key Stage Two from years 3-6.</a:t>
            </a:r>
          </a:p>
          <a:p>
            <a:r>
              <a:rPr lang="en-GB" dirty="0">
                <a:latin typeface="Corbel" panose="020B0503020204020204" pitchFamily="34" charset="0"/>
              </a:rPr>
              <a:t>When are the SATS in 2026?</a:t>
            </a:r>
            <a:endParaRPr lang="en-GB" dirty="0"/>
          </a:p>
          <a:p>
            <a:endParaRPr lang="en-GB" dirty="0"/>
          </a:p>
        </p:txBody>
      </p:sp>
      <p:sp>
        <p:nvSpPr>
          <p:cNvPr id="5" name="TextBox 4"/>
          <p:cNvSpPr txBox="1"/>
          <p:nvPr/>
        </p:nvSpPr>
        <p:spPr>
          <a:xfrm>
            <a:off x="180020" y="4653360"/>
            <a:ext cx="8496944" cy="1200329"/>
          </a:xfrm>
          <a:prstGeom prst="rect">
            <a:avLst/>
          </a:prstGeom>
          <a:noFill/>
        </p:spPr>
        <p:txBody>
          <a:bodyPr wrap="square" rtlCol="0">
            <a:spAutoFit/>
          </a:bodyPr>
          <a:lstStyle/>
          <a:p>
            <a:r>
              <a:rPr lang="en-GB" dirty="0">
                <a:latin typeface="Corbel" panose="020B0503020204020204" pitchFamily="34" charset="0"/>
              </a:rPr>
              <a:t>KS2 SATs consist of 6 papers that are sat within time restrictions. In addition, there is a teacher assessed element to establish a ‘writing’ score.  These papers are sent back to be marked centrally with marks standardised around a score of 100, this means that 100 is the pass mark.</a:t>
            </a:r>
          </a:p>
        </p:txBody>
      </p:sp>
      <p:pic>
        <p:nvPicPr>
          <p:cNvPr id="6" name="Picture 5">
            <a:extLst>
              <a:ext uri="{FF2B5EF4-FFF2-40B4-BE49-F238E27FC236}">
                <a16:creationId xmlns:a16="http://schemas.microsoft.com/office/drawing/2014/main" id="{7853629A-19B6-4940-9EFB-0B18B6B6520B}"/>
              </a:ext>
            </a:extLst>
          </p:cNvPr>
          <p:cNvPicPr>
            <a:picLocks noChangeAspect="1"/>
          </p:cNvPicPr>
          <p:nvPr/>
        </p:nvPicPr>
        <p:blipFill rotWithShape="1">
          <a:blip r:embed="rId2"/>
          <a:srcRect b="10481"/>
          <a:stretch/>
        </p:blipFill>
        <p:spPr>
          <a:xfrm>
            <a:off x="778835" y="1052736"/>
            <a:ext cx="7586329" cy="3446705"/>
          </a:xfrm>
          <a:prstGeom prst="rect">
            <a:avLst/>
          </a:prstGeom>
        </p:spPr>
      </p:pic>
    </p:spTree>
    <p:extLst>
      <p:ext uri="{BB962C8B-B14F-4D97-AF65-F5344CB8AC3E}">
        <p14:creationId xmlns:p14="http://schemas.microsoft.com/office/powerpoint/2010/main" val="987597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188640"/>
            <a:ext cx="8496944" cy="6555641"/>
          </a:xfrm>
          <a:prstGeom prst="rect">
            <a:avLst/>
          </a:prstGeom>
          <a:noFill/>
        </p:spPr>
        <p:txBody>
          <a:bodyPr wrap="square" rtlCol="0">
            <a:spAutoFit/>
          </a:bodyPr>
          <a:lstStyle/>
          <a:p>
            <a:r>
              <a:rPr lang="en-GB" sz="2000" dirty="0">
                <a:latin typeface="Calibri" panose="020F0502020204030204" pitchFamily="34" charset="0"/>
                <a:cs typeface="Calibri" panose="020F0502020204030204" pitchFamily="34" charset="0"/>
              </a:rPr>
              <a:t>Assessment and Reporting</a:t>
            </a:r>
          </a:p>
          <a:p>
            <a:endParaRPr lang="en-GB" sz="2000" dirty="0">
              <a:latin typeface="Calibri" panose="020F0502020204030204" pitchFamily="34" charset="0"/>
              <a:cs typeface="Calibri" panose="020F0502020204030204" pitchFamily="34" charset="0"/>
            </a:endParaRPr>
          </a:p>
          <a:p>
            <a:pPr marL="182562">
              <a:defRPr/>
            </a:pPr>
            <a:endParaRPr lang="en-GB" sz="2000"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latin typeface="Calibri" panose="020F0502020204030204" pitchFamily="34" charset="0"/>
                <a:cs typeface="Calibri" panose="020F0502020204030204" pitchFamily="34" charset="0"/>
              </a:rPr>
              <a:t>With the introduction of a new national curriculum in 2016, there also came changes to the SATs . The SATs exams for English and maths were adjusted to reflect the new curriculum. A completely new marking scheme and grading system were also introduced. The tests are more thorough than the previous style, in an attempt to better evaluate the children's progress. </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From 2016, test scores have been  reported as ‘scaled scores’ with a scaled score of 100 representing the expected national standard.</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There is a set procedure that we have to follow when administering the tests, a script is provided for us to read out and we cannot deviate from this.  Two adults have to be present in the room as the tests are administered and supportive classroom displays have to be covered or removed from the walls.</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p>
          <a:p>
            <a:endParaRPr lang="en-GB" dirty="0"/>
          </a:p>
        </p:txBody>
      </p:sp>
    </p:spTree>
    <p:extLst>
      <p:ext uri="{BB962C8B-B14F-4D97-AF65-F5344CB8AC3E}">
        <p14:creationId xmlns:p14="http://schemas.microsoft.com/office/powerpoint/2010/main" val="3900531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260648"/>
            <a:ext cx="8640960" cy="6186309"/>
          </a:xfrm>
          <a:prstGeom prst="rect">
            <a:avLst/>
          </a:prstGeom>
          <a:noFill/>
        </p:spPr>
        <p:txBody>
          <a:bodyPr wrap="square" rtlCol="0">
            <a:spAutoFit/>
          </a:bodyPr>
          <a:lstStyle/>
          <a:p>
            <a:r>
              <a:rPr lang="en-GB" b="1" dirty="0">
                <a:latin typeface="Calibri" panose="020F0502020204030204" pitchFamily="34" charset="0"/>
                <a:cs typeface="Calibri" panose="020F0502020204030204" pitchFamily="34" charset="0"/>
              </a:rPr>
              <a:t>How the tests are marked</a:t>
            </a:r>
          </a:p>
          <a:p>
            <a:endParaRPr lang="en-GB"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dirty="0">
                <a:latin typeface="Calibri" panose="020F0502020204030204" pitchFamily="34" charset="0"/>
                <a:cs typeface="Calibri" panose="020F0502020204030204" pitchFamily="34" charset="0"/>
              </a:rPr>
              <a:t>All test papers are marked by external moderators so accuracy is very important. Some are marked by computer and so children need to write clearly and neatly. </a:t>
            </a:r>
          </a:p>
          <a:p>
            <a:pPr marL="342900" indent="-34290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dirty="0">
                <a:latin typeface="Calibri" panose="020F0502020204030204" pitchFamily="34" charset="0"/>
                <a:cs typeface="Calibri" panose="020F0502020204030204" pitchFamily="34" charset="0"/>
              </a:rPr>
              <a:t>Writing is judged by teacher assessment.  Moderators from Suffolk County Council will visit a selected number of schools over the second half of the summer term and each class teacher will be asked to provided evidence to justify their assessments. </a:t>
            </a:r>
          </a:p>
          <a:p>
            <a:endParaRPr lang="en-GB" b="1"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Scaled Scores in tests for reading, spelling, punctuation, grammar and maths</a:t>
            </a: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100 represents the ‘national standard’ which children are judged against at the end of Key Stage 2 (Year 6)</a:t>
            </a: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Each pupil’s raw test score will be converted into a score on the scale, either at, above or below 100.</a:t>
            </a: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The scale will have a lower end point of 80 and an upper end point of 120.</a:t>
            </a:r>
          </a:p>
          <a:p>
            <a:pPr marL="182562">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Each pupil will receive:</a:t>
            </a:r>
          </a:p>
          <a:p>
            <a:pPr marL="719138" indent="-177800">
              <a:buFont typeface="Courier New" panose="02070309020205020404" pitchFamily="49" charset="0"/>
              <a:buChar char="o"/>
              <a:defRPr/>
            </a:pPr>
            <a:r>
              <a:rPr lang="en-GB" dirty="0">
                <a:solidFill>
                  <a:schemeClr val="bg2">
                    <a:lumMod val="10000"/>
                  </a:schemeClr>
                </a:solidFill>
                <a:latin typeface="Calibri" panose="020F0502020204030204" pitchFamily="34" charset="0"/>
                <a:cs typeface="Calibri" panose="020F0502020204030204" pitchFamily="34" charset="0"/>
              </a:rPr>
              <a:t>A raw score (number of raw marks awarded).</a:t>
            </a:r>
          </a:p>
          <a:p>
            <a:pPr marL="719138" indent="-177800">
              <a:buFont typeface="Courier New" panose="02070309020205020404" pitchFamily="49" charset="0"/>
              <a:buChar char="o"/>
              <a:defRPr/>
            </a:pPr>
            <a:r>
              <a:rPr lang="en-GB" dirty="0">
                <a:solidFill>
                  <a:schemeClr val="bg2">
                    <a:lumMod val="10000"/>
                  </a:schemeClr>
                </a:solidFill>
                <a:latin typeface="Calibri" panose="020F0502020204030204" pitchFamily="34" charset="0"/>
                <a:cs typeface="Calibri" panose="020F0502020204030204" pitchFamily="34" charset="0"/>
              </a:rPr>
              <a:t>A scaled score in each tested subject.</a:t>
            </a:r>
          </a:p>
          <a:p>
            <a:pPr marL="719138" indent="-177800">
              <a:buFont typeface="Courier New" panose="02070309020205020404" pitchFamily="49" charset="0"/>
              <a:buChar char="o"/>
              <a:defRPr/>
            </a:pPr>
            <a:r>
              <a:rPr lang="en-GB" dirty="0">
                <a:solidFill>
                  <a:schemeClr val="bg2">
                    <a:lumMod val="10000"/>
                  </a:schemeClr>
                </a:solidFill>
                <a:latin typeface="Calibri" panose="020F0502020204030204" pitchFamily="34" charset="0"/>
                <a:cs typeface="Calibri" panose="020F0502020204030204" pitchFamily="34" charset="0"/>
              </a:rPr>
              <a:t>Confirmation of whether or not they attained the national standard. These will be sent out alongside school reports in the last week of term.  The data is only available to schools to view online from 7</a:t>
            </a:r>
            <a:r>
              <a:rPr lang="en-GB" baseline="30000" dirty="0">
                <a:solidFill>
                  <a:schemeClr val="bg2">
                    <a:lumMod val="10000"/>
                  </a:schemeClr>
                </a:solidFill>
                <a:latin typeface="Calibri" panose="020F0502020204030204" pitchFamily="34" charset="0"/>
                <a:cs typeface="Calibri" panose="020F0502020204030204" pitchFamily="34" charset="0"/>
              </a:rPr>
              <a:t>th</a:t>
            </a:r>
            <a:r>
              <a:rPr lang="en-GB" dirty="0">
                <a:solidFill>
                  <a:schemeClr val="bg2">
                    <a:lumMod val="10000"/>
                  </a:schemeClr>
                </a:solidFill>
                <a:latin typeface="Calibri" panose="020F0502020204030204" pitchFamily="34" charset="0"/>
                <a:cs typeface="Calibri" panose="020F0502020204030204" pitchFamily="34" charset="0"/>
              </a:rPr>
              <a:t> July onwards.</a:t>
            </a:r>
            <a:endParaRPr lang="en-GB"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68230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260648"/>
            <a:ext cx="8784976" cy="646331"/>
          </a:xfrm>
          <a:prstGeom prst="rect">
            <a:avLst/>
          </a:prstGeom>
          <a:noFill/>
        </p:spPr>
        <p:txBody>
          <a:bodyPr wrap="square" rtlCol="0">
            <a:spAutoFit/>
          </a:bodyPr>
          <a:lstStyle/>
          <a:p>
            <a:r>
              <a:rPr lang="en-GB" dirty="0">
                <a:latin typeface="Calibri" panose="020F0502020204030204" pitchFamily="34" charset="0"/>
                <a:ea typeface="Calibri" panose="020F0502020204030204" pitchFamily="34" charset="0"/>
                <a:cs typeface="Calibri" panose="020F0502020204030204" pitchFamily="34" charset="0"/>
              </a:rPr>
              <a:t>The ‘raw score’ is converted into a scaled score.  This scaling alters each year to reflect the test papers.</a:t>
            </a:r>
          </a:p>
        </p:txBody>
      </p:sp>
      <p:pic>
        <p:nvPicPr>
          <p:cNvPr id="3" name="Picture 2"/>
          <p:cNvPicPr>
            <a:picLocks noChangeAspect="1"/>
          </p:cNvPicPr>
          <p:nvPr/>
        </p:nvPicPr>
        <p:blipFill>
          <a:blip r:embed="rId2"/>
          <a:stretch>
            <a:fillRect/>
          </a:stretch>
        </p:blipFill>
        <p:spPr>
          <a:xfrm>
            <a:off x="153407" y="906979"/>
            <a:ext cx="4680520" cy="5815416"/>
          </a:xfrm>
          <a:prstGeom prst="rect">
            <a:avLst/>
          </a:prstGeom>
        </p:spPr>
      </p:pic>
    </p:spTree>
    <p:extLst>
      <p:ext uri="{BB962C8B-B14F-4D97-AF65-F5344CB8AC3E}">
        <p14:creationId xmlns:p14="http://schemas.microsoft.com/office/powerpoint/2010/main" val="381382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260648"/>
            <a:ext cx="8280920" cy="923330"/>
          </a:xfrm>
          <a:prstGeom prst="rect">
            <a:avLst/>
          </a:prstGeom>
          <a:noFill/>
        </p:spPr>
        <p:txBody>
          <a:bodyPr wrap="square" rtlCol="0">
            <a:spAutoFit/>
          </a:bodyPr>
          <a:lstStyle/>
          <a:p>
            <a:r>
              <a:rPr lang="en-GB" dirty="0">
                <a:latin typeface="Corbel" panose="020B0503020204020204" pitchFamily="34" charset="0"/>
              </a:rPr>
              <a:t>SATS week:</a:t>
            </a:r>
          </a:p>
          <a:p>
            <a:r>
              <a:rPr lang="en-GB" dirty="0">
                <a:latin typeface="Corbel" panose="020B0503020204020204" pitchFamily="34" charset="0"/>
              </a:rPr>
              <a:t>Monday 11</a:t>
            </a:r>
            <a:r>
              <a:rPr lang="en-GB" baseline="30000" dirty="0">
                <a:latin typeface="Corbel" panose="020B0503020204020204" pitchFamily="34" charset="0"/>
              </a:rPr>
              <a:t>th</a:t>
            </a:r>
            <a:r>
              <a:rPr lang="en-GB" dirty="0">
                <a:latin typeface="Corbel" panose="020B0503020204020204" pitchFamily="34" charset="0"/>
              </a:rPr>
              <a:t> May – Thursday 14</a:t>
            </a:r>
            <a:r>
              <a:rPr lang="en-GB" baseline="30000" dirty="0">
                <a:latin typeface="Corbel" panose="020B0503020204020204" pitchFamily="34" charset="0"/>
              </a:rPr>
              <a:t>th</a:t>
            </a:r>
            <a:r>
              <a:rPr lang="en-GB" dirty="0">
                <a:latin typeface="Corbel" panose="020B0503020204020204" pitchFamily="34" charset="0"/>
              </a:rPr>
              <a:t> May </a:t>
            </a:r>
          </a:p>
          <a:p>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490551767"/>
              </p:ext>
            </p:extLst>
          </p:nvPr>
        </p:nvGraphicFramePr>
        <p:xfrm>
          <a:off x="202315" y="908720"/>
          <a:ext cx="8928991" cy="5688632"/>
        </p:xfrm>
        <a:graphic>
          <a:graphicData uri="http://schemas.openxmlformats.org/drawingml/2006/table">
            <a:tbl>
              <a:tblPr/>
              <a:tblGrid>
                <a:gridCol w="2469219">
                  <a:extLst>
                    <a:ext uri="{9D8B030D-6E8A-4147-A177-3AD203B41FA5}">
                      <a16:colId xmlns:a16="http://schemas.microsoft.com/office/drawing/2014/main" val="988352422"/>
                    </a:ext>
                  </a:extLst>
                </a:gridCol>
                <a:gridCol w="3229886">
                  <a:extLst>
                    <a:ext uri="{9D8B030D-6E8A-4147-A177-3AD203B41FA5}">
                      <a16:colId xmlns:a16="http://schemas.microsoft.com/office/drawing/2014/main" val="2290135080"/>
                    </a:ext>
                  </a:extLst>
                </a:gridCol>
                <a:gridCol w="3229886">
                  <a:extLst>
                    <a:ext uri="{9D8B030D-6E8A-4147-A177-3AD203B41FA5}">
                      <a16:colId xmlns:a16="http://schemas.microsoft.com/office/drawing/2014/main" val="2012727524"/>
                    </a:ext>
                  </a:extLst>
                </a:gridCol>
              </a:tblGrid>
              <a:tr h="1020728">
                <a:tc>
                  <a:txBody>
                    <a:bodyPr/>
                    <a:lstStyle/>
                    <a:p>
                      <a:pPr algn="l" fontAlgn="t"/>
                      <a:r>
                        <a:rPr lang="en-GB" sz="900" b="1" dirty="0">
                          <a:solidFill>
                            <a:srgbClr val="0B0C0C"/>
                          </a:solidFill>
                          <a:effectLst/>
                          <a:latin typeface="nta"/>
                        </a:rPr>
                        <a:t>Test</a:t>
                      </a:r>
                    </a:p>
                  </a:txBody>
                  <a:tcPr marL="45871" marR="38226" marT="38226" marB="38226">
                    <a:lnL>
                      <a:noFill/>
                    </a:lnL>
                    <a:lnR>
                      <a:noFill/>
                    </a:lnR>
                    <a:lnT>
                      <a:noFill/>
                    </a:lnT>
                    <a:lnB w="7620" cap="flat" cmpd="sng" algn="ctr">
                      <a:solidFill>
                        <a:srgbClr val="BFC1C3"/>
                      </a:solidFill>
                      <a:prstDash val="solid"/>
                      <a:round/>
                      <a:headEnd type="none" w="med" len="med"/>
                      <a:tailEnd type="none" w="med" len="med"/>
                    </a:lnB>
                    <a:solidFill>
                      <a:srgbClr val="FFFFFF"/>
                    </a:solidFill>
                  </a:tcPr>
                </a:tc>
                <a:tc>
                  <a:txBody>
                    <a:bodyPr/>
                    <a:lstStyle/>
                    <a:p>
                      <a:pPr algn="l" fontAlgn="t"/>
                      <a:r>
                        <a:rPr lang="en-GB" sz="900" b="1" dirty="0">
                          <a:solidFill>
                            <a:srgbClr val="0B0C0C"/>
                          </a:solidFill>
                          <a:effectLst/>
                          <a:latin typeface="nta"/>
                        </a:rPr>
                        <a:t>Number of marks available in the paper</a:t>
                      </a:r>
                    </a:p>
                  </a:txBody>
                  <a:tcPr marL="45871" marR="38226" marT="38226" marB="38226">
                    <a:lnL>
                      <a:noFill/>
                    </a:lnL>
                    <a:lnR>
                      <a:noFill/>
                    </a:lnR>
                    <a:lnT>
                      <a:noFill/>
                    </a:lnT>
                    <a:lnB w="7620" cap="flat" cmpd="sng" algn="ctr">
                      <a:solidFill>
                        <a:srgbClr val="BFC1C3"/>
                      </a:solidFill>
                      <a:prstDash val="solid"/>
                      <a:round/>
                      <a:headEnd type="none" w="med" len="med"/>
                      <a:tailEnd type="none" w="med" len="med"/>
                    </a:lnB>
                    <a:solidFill>
                      <a:srgbClr val="FFFFFF"/>
                    </a:solidFill>
                  </a:tcPr>
                </a:tc>
                <a:tc>
                  <a:txBody>
                    <a:bodyPr/>
                    <a:lstStyle/>
                    <a:p>
                      <a:pPr algn="l" fontAlgn="t"/>
                      <a:r>
                        <a:rPr lang="en-GB" sz="900" b="1">
                          <a:solidFill>
                            <a:srgbClr val="0B0C0C"/>
                          </a:solidFill>
                          <a:effectLst/>
                          <a:latin typeface="nta"/>
                        </a:rPr>
                        <a:t>Total number of marks available for the test – highest raw score</a:t>
                      </a:r>
                    </a:p>
                  </a:txBody>
                  <a:tcPr marL="45871" marR="38226" marT="38226" marB="38226">
                    <a:lnL>
                      <a:noFill/>
                    </a:lnL>
                    <a:lnR>
                      <a:noFill/>
                    </a:lnR>
                    <a:lnT>
                      <a:noFill/>
                    </a:lnT>
                    <a:lnB w="7620" cap="flat" cmpd="sng" algn="ctr">
                      <a:solidFill>
                        <a:srgbClr val="BFC1C3"/>
                      </a:solidFill>
                      <a:prstDash val="solid"/>
                      <a:round/>
                      <a:headEnd type="none" w="med" len="med"/>
                      <a:tailEnd type="none" w="med" len="med"/>
                    </a:lnB>
                    <a:solidFill>
                      <a:srgbClr val="FFFFFF"/>
                    </a:solidFill>
                  </a:tcPr>
                </a:tc>
                <a:extLst>
                  <a:ext uri="{0D108BD9-81ED-4DB2-BD59-A6C34878D82A}">
                    <a16:rowId xmlns:a16="http://schemas.microsoft.com/office/drawing/2014/main" val="2615591699"/>
                  </a:ext>
                </a:extLst>
              </a:tr>
              <a:tr h="453139">
                <a:tc>
                  <a:txBody>
                    <a:bodyPr/>
                    <a:lstStyle/>
                    <a:p>
                      <a:pPr fontAlgn="t"/>
                      <a:r>
                        <a:rPr lang="en-GB" sz="900" b="0">
                          <a:effectLst/>
                          <a:latin typeface="inherit"/>
                        </a:rPr>
                        <a:t>English reading</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a:txBody>
                    <a:bodyPr/>
                    <a:lstStyle/>
                    <a:p>
                      <a:pPr fontAlgn="t"/>
                      <a:r>
                        <a:rPr lang="en-GB" sz="900" b="0" dirty="0">
                          <a:effectLst/>
                          <a:latin typeface="inherit"/>
                        </a:rPr>
                        <a:t>50 marks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a:txBody>
                    <a:bodyPr/>
                    <a:lstStyle/>
                    <a:p>
                      <a:pPr fontAlgn="t"/>
                      <a:r>
                        <a:rPr lang="en-GB" sz="900" b="0">
                          <a:effectLst/>
                          <a:latin typeface="inherit"/>
                        </a:rPr>
                        <a:t>50 marks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extLst>
                  <a:ext uri="{0D108BD9-81ED-4DB2-BD59-A6C34878D82A}">
                    <a16:rowId xmlns:a16="http://schemas.microsoft.com/office/drawing/2014/main" val="3315924857"/>
                  </a:ext>
                </a:extLst>
              </a:tr>
              <a:tr h="1161892">
                <a:tc>
                  <a:txBody>
                    <a:bodyPr/>
                    <a:lstStyle/>
                    <a:p>
                      <a:pPr fontAlgn="t"/>
                      <a:r>
                        <a:rPr lang="en-GB" sz="900" b="0" dirty="0">
                          <a:effectLst/>
                          <a:latin typeface="inherit"/>
                        </a:rPr>
                        <a:t>English grammar, punctuation and spelling Paper 1: questions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a:txBody>
                    <a:bodyPr/>
                    <a:lstStyle/>
                    <a:p>
                      <a:pPr fontAlgn="t"/>
                      <a:r>
                        <a:rPr lang="en-GB" sz="900" b="0" dirty="0">
                          <a:effectLst/>
                          <a:latin typeface="inherit"/>
                        </a:rPr>
                        <a:t>50 marks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rowSpan="2">
                  <a:txBody>
                    <a:bodyPr/>
                    <a:lstStyle/>
                    <a:p>
                      <a:pPr fontAlgn="t"/>
                      <a:r>
                        <a:rPr lang="en-GB" sz="900" b="0">
                          <a:effectLst/>
                          <a:latin typeface="inherit"/>
                        </a:rPr>
                        <a:t>70 marks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extLst>
                  <a:ext uri="{0D108BD9-81ED-4DB2-BD59-A6C34878D82A}">
                    <a16:rowId xmlns:a16="http://schemas.microsoft.com/office/drawing/2014/main" val="3071074543"/>
                  </a:ext>
                </a:extLst>
              </a:tr>
              <a:tr h="1161892">
                <a:tc>
                  <a:txBody>
                    <a:bodyPr/>
                    <a:lstStyle/>
                    <a:p>
                      <a:pPr fontAlgn="t"/>
                      <a:r>
                        <a:rPr lang="en-GB" sz="900" b="0">
                          <a:effectLst/>
                          <a:latin typeface="inherit"/>
                        </a:rPr>
                        <a:t>English grammar, punctuation and spelling Paper 2: spelling</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a:txBody>
                    <a:bodyPr/>
                    <a:lstStyle/>
                    <a:p>
                      <a:pPr fontAlgn="t"/>
                      <a:r>
                        <a:rPr lang="en-GB" sz="900" b="0">
                          <a:effectLst/>
                          <a:latin typeface="inherit"/>
                        </a:rPr>
                        <a:t>20 marks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2491758134"/>
                  </a:ext>
                </a:extLst>
              </a:tr>
              <a:tr h="630327">
                <a:tc>
                  <a:txBody>
                    <a:bodyPr/>
                    <a:lstStyle/>
                    <a:p>
                      <a:pPr fontAlgn="t"/>
                      <a:r>
                        <a:rPr lang="en-GB" sz="900" b="0">
                          <a:effectLst/>
                          <a:latin typeface="inherit"/>
                        </a:rPr>
                        <a:t>Mathematics Paper 1: arithmetic</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a:txBody>
                    <a:bodyPr/>
                    <a:lstStyle/>
                    <a:p>
                      <a:pPr fontAlgn="t"/>
                      <a:r>
                        <a:rPr lang="en-GB" sz="900" b="0">
                          <a:effectLst/>
                          <a:latin typeface="inherit"/>
                        </a:rPr>
                        <a:t>40 marks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rowSpan="3">
                  <a:txBody>
                    <a:bodyPr/>
                    <a:lstStyle/>
                    <a:p>
                      <a:pPr fontAlgn="t"/>
                      <a:r>
                        <a:rPr lang="en-GB" sz="900" b="0">
                          <a:effectLst/>
                          <a:latin typeface="inherit"/>
                        </a:rPr>
                        <a:t>110 marks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extLst>
                  <a:ext uri="{0D108BD9-81ED-4DB2-BD59-A6C34878D82A}">
                    <a16:rowId xmlns:a16="http://schemas.microsoft.com/office/drawing/2014/main" val="3957266393"/>
                  </a:ext>
                </a:extLst>
              </a:tr>
              <a:tr h="630327">
                <a:tc>
                  <a:txBody>
                    <a:bodyPr/>
                    <a:lstStyle/>
                    <a:p>
                      <a:pPr fontAlgn="t"/>
                      <a:r>
                        <a:rPr lang="en-GB" sz="900" b="0">
                          <a:effectLst/>
                          <a:latin typeface="inherit"/>
                        </a:rPr>
                        <a:t>Mathematics Paper 2: reasoning</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a:txBody>
                    <a:bodyPr/>
                    <a:lstStyle/>
                    <a:p>
                      <a:pPr fontAlgn="t"/>
                      <a:r>
                        <a:rPr lang="en-GB" sz="900" b="0">
                          <a:effectLst/>
                          <a:latin typeface="inherit"/>
                        </a:rPr>
                        <a:t>35 marks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4062736842"/>
                  </a:ext>
                </a:extLst>
              </a:tr>
              <a:tr h="630327">
                <a:tc>
                  <a:txBody>
                    <a:bodyPr/>
                    <a:lstStyle/>
                    <a:p>
                      <a:pPr fontAlgn="t"/>
                      <a:r>
                        <a:rPr lang="en-GB" sz="900" b="0" dirty="0">
                          <a:effectLst/>
                          <a:latin typeface="inherit"/>
                        </a:rPr>
                        <a:t>Mathematics Paper 3: reasoning</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a:txBody>
                    <a:bodyPr/>
                    <a:lstStyle/>
                    <a:p>
                      <a:pPr fontAlgn="t"/>
                      <a:r>
                        <a:rPr lang="en-GB" sz="900" b="0" dirty="0">
                          <a:effectLst/>
                          <a:latin typeface="inherit"/>
                        </a:rPr>
                        <a:t>35 marks</a:t>
                      </a:r>
                    </a:p>
                  </a:txBody>
                  <a:tcPr marL="45871" marR="38226" marT="38226" marB="38226">
                    <a:lnL>
                      <a:noFill/>
                    </a:lnL>
                    <a:lnR>
                      <a:noFill/>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solidFill>
                      <a:srgbClr val="FFFFFF"/>
                    </a:solidFill>
                  </a:tcPr>
                </a:tc>
                <a:tc vMerge="1">
                  <a:txBody>
                    <a:bodyPr/>
                    <a:lstStyle/>
                    <a:p>
                      <a:endParaRPr lang="en-GB"/>
                    </a:p>
                  </a:txBody>
                  <a:tcPr/>
                </a:tc>
                <a:extLst>
                  <a:ext uri="{0D108BD9-81ED-4DB2-BD59-A6C34878D82A}">
                    <a16:rowId xmlns:a16="http://schemas.microsoft.com/office/drawing/2014/main" val="2402983310"/>
                  </a:ext>
                </a:extLst>
              </a:tr>
            </a:tbl>
          </a:graphicData>
        </a:graphic>
      </p:graphicFrame>
    </p:spTree>
    <p:extLst>
      <p:ext uri="{BB962C8B-B14F-4D97-AF65-F5344CB8AC3E}">
        <p14:creationId xmlns:p14="http://schemas.microsoft.com/office/powerpoint/2010/main" val="28641119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443841"/>
            <a:ext cx="8640960" cy="3693319"/>
          </a:xfrm>
          <a:prstGeom prst="rect">
            <a:avLst/>
          </a:prstGeom>
        </p:spPr>
        <p:txBody>
          <a:bodyPr wrap="square">
            <a:spAutoFit/>
          </a:bodyPr>
          <a:lstStyle/>
          <a:p>
            <a:pPr marL="182562">
              <a:defRPr/>
            </a:pPr>
            <a:r>
              <a:rPr lang="en-GB" b="1" dirty="0">
                <a:solidFill>
                  <a:schemeClr val="bg2">
                    <a:lumMod val="10000"/>
                  </a:schemeClr>
                </a:solidFill>
                <a:latin typeface="Calibri" panose="020F0502020204030204" pitchFamily="34" charset="0"/>
                <a:cs typeface="Calibri" panose="020F0502020204030204" pitchFamily="34" charset="0"/>
              </a:rPr>
              <a:t>Spelling, Punctuation and Grammar – Monday 11</a:t>
            </a:r>
            <a:r>
              <a:rPr lang="en-GB" b="1" baseline="30000" dirty="0">
                <a:solidFill>
                  <a:schemeClr val="bg2">
                    <a:lumMod val="10000"/>
                  </a:schemeClr>
                </a:solidFill>
                <a:latin typeface="Calibri" panose="020F0502020204030204" pitchFamily="34" charset="0"/>
                <a:cs typeface="Calibri" panose="020F0502020204030204" pitchFamily="34" charset="0"/>
              </a:rPr>
              <a:t>th</a:t>
            </a:r>
            <a:r>
              <a:rPr lang="en-GB" b="1" dirty="0">
                <a:solidFill>
                  <a:schemeClr val="bg2">
                    <a:lumMod val="10000"/>
                  </a:schemeClr>
                </a:solidFill>
                <a:latin typeface="Calibri" panose="020F0502020204030204" pitchFamily="34" charset="0"/>
                <a:cs typeface="Calibri" panose="020F0502020204030204" pitchFamily="34" charset="0"/>
              </a:rPr>
              <a:t> May</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A Spelling test is administered containing 20 words, lasting approximately 15 minutes. These words will be from the words children should know by the end of year 6.</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A separate test is given on Punctuation, Vocabulary and Grammar (50 marks)</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This test lasts for 45 minutes and requires short answer questions, including some multiple choice.</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Marks for these two tests are added together to give a total for Spelling, Punctuation and Grammar.</a:t>
            </a:r>
          </a:p>
        </p:txBody>
      </p:sp>
    </p:spTree>
    <p:extLst>
      <p:ext uri="{BB962C8B-B14F-4D97-AF65-F5344CB8AC3E}">
        <p14:creationId xmlns:p14="http://schemas.microsoft.com/office/powerpoint/2010/main" val="1155881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53DBC9-683D-486A-B37D-696F2A8FAAF0}"/>
              </a:ext>
            </a:extLst>
          </p:cNvPr>
          <p:cNvPicPr>
            <a:picLocks noChangeAspect="1"/>
          </p:cNvPicPr>
          <p:nvPr/>
        </p:nvPicPr>
        <p:blipFill>
          <a:blip r:embed="rId3"/>
          <a:stretch>
            <a:fillRect/>
          </a:stretch>
        </p:blipFill>
        <p:spPr>
          <a:xfrm>
            <a:off x="323527" y="908720"/>
            <a:ext cx="8496945" cy="4254516"/>
          </a:xfrm>
          <a:prstGeom prst="rect">
            <a:avLst/>
          </a:prstGeom>
        </p:spPr>
      </p:pic>
    </p:spTree>
    <p:extLst>
      <p:ext uri="{BB962C8B-B14F-4D97-AF65-F5344CB8AC3E}">
        <p14:creationId xmlns:p14="http://schemas.microsoft.com/office/powerpoint/2010/main" val="2728855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889844"/>
            <a:ext cx="8784976" cy="4247317"/>
          </a:xfrm>
          <a:prstGeom prst="rect">
            <a:avLst/>
          </a:prstGeom>
        </p:spPr>
        <p:txBody>
          <a:bodyPr wrap="square">
            <a:spAutoFit/>
          </a:bodyPr>
          <a:lstStyle/>
          <a:p>
            <a:pPr marL="182562">
              <a:defRPr/>
            </a:pPr>
            <a:r>
              <a:rPr lang="en-GB" b="1" dirty="0">
                <a:solidFill>
                  <a:schemeClr val="bg2">
                    <a:lumMod val="10000"/>
                  </a:schemeClr>
                </a:solidFill>
                <a:latin typeface="Calibri" panose="020F0502020204030204" pitchFamily="34" charset="0"/>
                <a:cs typeface="Calibri" panose="020F0502020204030204" pitchFamily="34" charset="0"/>
              </a:rPr>
              <a:t>Reading – Tuesday 12</a:t>
            </a:r>
            <a:r>
              <a:rPr lang="en-GB" b="1" baseline="30000" dirty="0">
                <a:solidFill>
                  <a:schemeClr val="bg2">
                    <a:lumMod val="10000"/>
                  </a:schemeClr>
                </a:solidFill>
                <a:latin typeface="Calibri" panose="020F0502020204030204" pitchFamily="34" charset="0"/>
                <a:cs typeface="Calibri" panose="020F0502020204030204" pitchFamily="34" charset="0"/>
              </a:rPr>
              <a:t>th</a:t>
            </a:r>
            <a:r>
              <a:rPr lang="en-GB" b="1" dirty="0">
                <a:solidFill>
                  <a:schemeClr val="bg2">
                    <a:lumMod val="10000"/>
                  </a:schemeClr>
                </a:solidFill>
                <a:latin typeface="Calibri" panose="020F0502020204030204" pitchFamily="34" charset="0"/>
                <a:cs typeface="Calibri" panose="020F0502020204030204" pitchFamily="34" charset="0"/>
              </a:rPr>
              <a:t> May</a:t>
            </a:r>
          </a:p>
          <a:p>
            <a:pPr marL="342900" indent="-160338">
              <a:buFont typeface="Arial" panose="020B0604020202020204" pitchFamily="34" charset="0"/>
              <a:buChar char="•"/>
              <a:defRPr/>
            </a:pPr>
            <a:endParaRPr lang="en-GB" b="1"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The Reading Test consists of a single test paper with three unrelated reading texts.</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Children are given 60 minutes in total, which includes reading the texts and answering the questions.</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A total of 50 marks are available.</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Questions are designed to assess the comprehension and understanding of a child’s reading.  The test is also designed to assess the fluency of a child’s reading through the amount of text that the child has to read in order to complete the reading test.</a:t>
            </a:r>
          </a:p>
          <a:p>
            <a:pPr marL="342900" indent="-160338">
              <a:buFont typeface="Arial" panose="020B0604020202020204" pitchFamily="34" charset="0"/>
              <a:buChar char="•"/>
              <a:defRPr/>
            </a:pPr>
            <a:endParaRPr lang="en-GB"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alibri" panose="020F0502020204030204" pitchFamily="34" charset="0"/>
                <a:cs typeface="Calibri" panose="020F0502020204030204" pitchFamily="34" charset="0"/>
              </a:rPr>
              <a:t>Some questions are multiple choice or selected response, others require short answers and some require an extended response or explanation.</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16490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028343"/>
            <a:ext cx="8280920" cy="4401205"/>
          </a:xfrm>
          <a:prstGeom prst="rect">
            <a:avLst/>
          </a:prstGeom>
        </p:spPr>
        <p:txBody>
          <a:bodyPr wrap="square">
            <a:spAutoFit/>
          </a:bodyPr>
          <a:lstStyle/>
          <a:p>
            <a:pPr marL="182562">
              <a:defRPr/>
            </a:pPr>
            <a:r>
              <a:rPr lang="en-GB" sz="2000" b="1" dirty="0">
                <a:solidFill>
                  <a:schemeClr val="bg2">
                    <a:lumMod val="10000"/>
                  </a:schemeClr>
                </a:solidFill>
                <a:latin typeface="Calibri" panose="020F0502020204030204" pitchFamily="34" charset="0"/>
                <a:cs typeface="Calibri" panose="020F0502020204030204" pitchFamily="34" charset="0"/>
              </a:rPr>
              <a:t>Mathematics – Wednesday 13</a:t>
            </a:r>
            <a:r>
              <a:rPr lang="en-GB" sz="2000" b="1" baseline="30000" dirty="0">
                <a:solidFill>
                  <a:schemeClr val="bg2">
                    <a:lumMod val="10000"/>
                  </a:schemeClr>
                </a:solidFill>
                <a:latin typeface="Calibri" panose="020F0502020204030204" pitchFamily="34" charset="0"/>
                <a:cs typeface="Calibri" panose="020F0502020204030204" pitchFamily="34" charset="0"/>
              </a:rPr>
              <a:t>th</a:t>
            </a:r>
            <a:r>
              <a:rPr lang="en-GB" sz="2000" b="1" dirty="0">
                <a:solidFill>
                  <a:schemeClr val="bg2">
                    <a:lumMod val="10000"/>
                  </a:schemeClr>
                </a:solidFill>
                <a:latin typeface="Calibri" panose="020F0502020204030204" pitchFamily="34" charset="0"/>
                <a:cs typeface="Calibri" panose="020F0502020204030204" pitchFamily="34" charset="0"/>
              </a:rPr>
              <a:t> May (paper 1 &amp;2 )</a:t>
            </a:r>
          </a:p>
          <a:p>
            <a:pPr marL="182562">
              <a:defRPr/>
            </a:pPr>
            <a:r>
              <a:rPr lang="en-GB" sz="2000" b="1" dirty="0">
                <a:solidFill>
                  <a:schemeClr val="bg2">
                    <a:lumMod val="10000"/>
                  </a:schemeClr>
                </a:solidFill>
                <a:latin typeface="Calibri" panose="020F0502020204030204" pitchFamily="34" charset="0"/>
                <a:cs typeface="Calibri" panose="020F0502020204030204" pitchFamily="34" charset="0"/>
              </a:rPr>
              <a:t>                 Thursday 14</a:t>
            </a:r>
            <a:r>
              <a:rPr lang="en-GB" sz="2000" b="1" baseline="30000" dirty="0">
                <a:solidFill>
                  <a:schemeClr val="bg2">
                    <a:lumMod val="10000"/>
                  </a:schemeClr>
                </a:solidFill>
                <a:latin typeface="Calibri" panose="020F0502020204030204" pitchFamily="34" charset="0"/>
                <a:cs typeface="Calibri" panose="020F0502020204030204" pitchFamily="34" charset="0"/>
              </a:rPr>
              <a:t>th</a:t>
            </a:r>
            <a:r>
              <a:rPr lang="en-GB" sz="2000" b="1" dirty="0">
                <a:solidFill>
                  <a:schemeClr val="bg2">
                    <a:lumMod val="10000"/>
                  </a:schemeClr>
                </a:solidFill>
                <a:latin typeface="Calibri" panose="020F0502020204030204" pitchFamily="34" charset="0"/>
                <a:cs typeface="Calibri" panose="020F0502020204030204" pitchFamily="34" charset="0"/>
              </a:rPr>
              <a:t> May (paper 3)</a:t>
            </a:r>
          </a:p>
          <a:p>
            <a:pPr marL="182562">
              <a:defRPr/>
            </a:pPr>
            <a:endParaRPr lang="en-GB" sz="2000" b="1"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sz="2000" dirty="0">
                <a:solidFill>
                  <a:schemeClr val="bg2">
                    <a:lumMod val="10000"/>
                  </a:schemeClr>
                </a:solidFill>
                <a:latin typeface="Calibri" panose="020F0502020204030204" pitchFamily="34" charset="0"/>
                <a:cs typeface="Calibri" panose="020F0502020204030204" pitchFamily="34" charset="0"/>
              </a:rPr>
              <a:t>Children will sit three tests: Paper 1, Paper 2 and Paper 3.</a:t>
            </a:r>
          </a:p>
          <a:p>
            <a:pPr marL="342900" indent="-160338">
              <a:buFont typeface="Arial" panose="020B0604020202020204" pitchFamily="34" charset="0"/>
              <a:buChar char="•"/>
              <a:defRPr/>
            </a:pPr>
            <a:endParaRPr lang="en-GB" sz="2000"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sz="2000" dirty="0">
                <a:solidFill>
                  <a:schemeClr val="bg2">
                    <a:lumMod val="10000"/>
                  </a:schemeClr>
                </a:solidFill>
                <a:latin typeface="Calibri" panose="020F0502020204030204" pitchFamily="34" charset="0"/>
                <a:cs typeface="Calibri" panose="020F0502020204030204" pitchFamily="34" charset="0"/>
              </a:rPr>
              <a:t>Paper 1 is for ‘Arithmetic’ lasting for 30 minutes, covering calculation methods for all operations, including use of fractions, percentages and decimals.</a:t>
            </a:r>
          </a:p>
          <a:p>
            <a:pPr marL="342900" indent="-160338">
              <a:buFont typeface="Arial" panose="020B0604020202020204" pitchFamily="34" charset="0"/>
              <a:buChar char="•"/>
              <a:defRPr/>
            </a:pPr>
            <a:endParaRPr lang="en-GB" sz="2000"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sz="2000" dirty="0">
                <a:solidFill>
                  <a:schemeClr val="bg2">
                    <a:lumMod val="10000"/>
                  </a:schemeClr>
                </a:solidFill>
                <a:latin typeface="Calibri" panose="020F0502020204030204" pitchFamily="34" charset="0"/>
                <a:cs typeface="Calibri" panose="020F0502020204030204" pitchFamily="34" charset="0"/>
              </a:rPr>
              <a:t>Questions gradually increase in difficulty. Not all children will be expected to access some of the more difficult questions later in the paper.</a:t>
            </a:r>
          </a:p>
          <a:p>
            <a:pPr marL="342900" indent="-160338">
              <a:buFont typeface="Arial" panose="020B0604020202020204" pitchFamily="34" charset="0"/>
              <a:buChar char="•"/>
              <a:defRPr/>
            </a:pPr>
            <a:endParaRPr lang="en-GB" sz="2000" dirty="0">
              <a:solidFill>
                <a:schemeClr val="bg2">
                  <a:lumMod val="10000"/>
                </a:schemeClr>
              </a:solidFill>
              <a:latin typeface="Calibri" panose="020F0502020204030204" pitchFamily="34" charset="0"/>
              <a:cs typeface="Calibri" panose="020F0502020204030204" pitchFamily="34" charset="0"/>
            </a:endParaRPr>
          </a:p>
          <a:p>
            <a:pPr marL="342900" indent="-160338">
              <a:buFont typeface="Arial" panose="020B0604020202020204" pitchFamily="34" charset="0"/>
              <a:buChar char="•"/>
              <a:defRPr/>
            </a:pPr>
            <a:r>
              <a:rPr lang="en-GB" sz="2000" dirty="0">
                <a:solidFill>
                  <a:schemeClr val="bg2">
                    <a:lumMod val="10000"/>
                  </a:schemeClr>
                </a:solidFill>
                <a:latin typeface="Calibri" panose="020F0502020204030204" pitchFamily="34" charset="0"/>
                <a:cs typeface="Calibri" panose="020F0502020204030204" pitchFamily="34" charset="0"/>
              </a:rPr>
              <a:t>Papers 2 and 3 cover ‘Problem Solving and Reasoning’, each lasting for 40 minutes.</a:t>
            </a:r>
          </a:p>
        </p:txBody>
      </p:sp>
    </p:spTree>
    <p:extLst>
      <p:ext uri="{BB962C8B-B14F-4D97-AF65-F5344CB8AC3E}">
        <p14:creationId xmlns:p14="http://schemas.microsoft.com/office/powerpoint/2010/main" val="3662681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332656"/>
            <a:ext cx="3960440" cy="369332"/>
          </a:xfrm>
          <a:prstGeom prst="rect">
            <a:avLst/>
          </a:prstGeom>
          <a:noFill/>
        </p:spPr>
        <p:txBody>
          <a:bodyPr wrap="square" rtlCol="0">
            <a:spAutoFit/>
          </a:bodyPr>
          <a:lstStyle/>
          <a:p>
            <a:r>
              <a:rPr lang="en-GB" dirty="0"/>
              <a:t>Arithmetic Paper</a:t>
            </a:r>
          </a:p>
        </p:txBody>
      </p:sp>
      <p:pic>
        <p:nvPicPr>
          <p:cNvPr id="4" name="Picture 3">
            <a:extLst>
              <a:ext uri="{FF2B5EF4-FFF2-40B4-BE49-F238E27FC236}">
                <a16:creationId xmlns:a16="http://schemas.microsoft.com/office/drawing/2014/main" id="{33C2A827-D277-45C8-87FB-3CF9250C94FA}"/>
              </a:ext>
            </a:extLst>
          </p:cNvPr>
          <p:cNvPicPr>
            <a:picLocks noChangeAspect="1"/>
          </p:cNvPicPr>
          <p:nvPr/>
        </p:nvPicPr>
        <p:blipFill>
          <a:blip r:embed="rId2"/>
          <a:stretch>
            <a:fillRect/>
          </a:stretch>
        </p:blipFill>
        <p:spPr>
          <a:xfrm>
            <a:off x="1175863" y="692818"/>
            <a:ext cx="6792273" cy="5963482"/>
          </a:xfrm>
          <a:prstGeom prst="rect">
            <a:avLst/>
          </a:prstGeom>
        </p:spPr>
      </p:pic>
    </p:spTree>
    <p:extLst>
      <p:ext uri="{BB962C8B-B14F-4D97-AF65-F5344CB8AC3E}">
        <p14:creationId xmlns:p14="http://schemas.microsoft.com/office/powerpoint/2010/main" val="2797341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87624" y="548680"/>
            <a:ext cx="2040943" cy="369332"/>
          </a:xfrm>
          <a:prstGeom prst="rect">
            <a:avLst/>
          </a:prstGeom>
          <a:noFill/>
        </p:spPr>
        <p:txBody>
          <a:bodyPr wrap="none" rtlCol="0">
            <a:spAutoFit/>
          </a:bodyPr>
          <a:lstStyle/>
          <a:p>
            <a:r>
              <a:rPr lang="en-GB" dirty="0"/>
              <a:t>Reasoning Paper</a:t>
            </a:r>
          </a:p>
        </p:txBody>
      </p:sp>
      <p:pic>
        <p:nvPicPr>
          <p:cNvPr id="4" name="Picture 3">
            <a:extLst>
              <a:ext uri="{FF2B5EF4-FFF2-40B4-BE49-F238E27FC236}">
                <a16:creationId xmlns:a16="http://schemas.microsoft.com/office/drawing/2014/main" id="{C7C1AB0B-58ED-44AA-96C8-A775C9423B91}"/>
              </a:ext>
            </a:extLst>
          </p:cNvPr>
          <p:cNvPicPr>
            <a:picLocks noChangeAspect="1"/>
          </p:cNvPicPr>
          <p:nvPr/>
        </p:nvPicPr>
        <p:blipFill>
          <a:blip r:embed="rId2"/>
          <a:stretch>
            <a:fillRect/>
          </a:stretch>
        </p:blipFill>
        <p:spPr>
          <a:xfrm>
            <a:off x="1331640" y="1268760"/>
            <a:ext cx="6792273" cy="4963218"/>
          </a:xfrm>
          <a:prstGeom prst="rect">
            <a:avLst/>
          </a:prstGeom>
        </p:spPr>
      </p:pic>
    </p:spTree>
    <p:extLst>
      <p:ext uri="{BB962C8B-B14F-4D97-AF65-F5344CB8AC3E}">
        <p14:creationId xmlns:p14="http://schemas.microsoft.com/office/powerpoint/2010/main" val="121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ED0652-6838-4F20-ADE1-7728341D0A29}"/>
              </a:ext>
            </a:extLst>
          </p:cNvPr>
          <p:cNvPicPr>
            <a:picLocks noChangeAspect="1"/>
          </p:cNvPicPr>
          <p:nvPr/>
        </p:nvPicPr>
        <p:blipFill>
          <a:blip r:embed="rId2"/>
          <a:stretch>
            <a:fillRect/>
          </a:stretch>
        </p:blipFill>
        <p:spPr>
          <a:xfrm>
            <a:off x="940787" y="404664"/>
            <a:ext cx="7262426" cy="5581028"/>
          </a:xfrm>
          <a:prstGeom prst="rect">
            <a:avLst/>
          </a:prstGeom>
        </p:spPr>
      </p:pic>
    </p:spTree>
    <p:extLst>
      <p:ext uri="{BB962C8B-B14F-4D97-AF65-F5344CB8AC3E}">
        <p14:creationId xmlns:p14="http://schemas.microsoft.com/office/powerpoint/2010/main" val="32366634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88640"/>
            <a:ext cx="8424936" cy="6155531"/>
          </a:xfrm>
          <a:prstGeom prst="rect">
            <a:avLst/>
          </a:prstGeom>
        </p:spPr>
        <p:txBody>
          <a:bodyPr wrap="square">
            <a:spAutoFit/>
          </a:bodyPr>
          <a:lstStyle/>
          <a:p>
            <a:pPr marL="182562">
              <a:defRPr/>
            </a:pPr>
            <a:r>
              <a:rPr lang="en-GB" u="sng" dirty="0">
                <a:solidFill>
                  <a:schemeClr val="bg2">
                    <a:lumMod val="10000"/>
                  </a:schemeClr>
                </a:solidFill>
                <a:latin typeface="Calibri" panose="020F0502020204030204" pitchFamily="34" charset="0"/>
                <a:cs typeface="Calibri" panose="020F0502020204030204" pitchFamily="34" charset="0"/>
              </a:rPr>
              <a:t>How can I help?</a:t>
            </a:r>
          </a:p>
          <a:p>
            <a:pPr marL="342900" indent="-160338">
              <a:buFont typeface="Arial" panose="020B0604020202020204" pitchFamily="34" charset="0"/>
              <a:buChar char="•"/>
              <a:defRPr/>
            </a:pPr>
            <a:endParaRPr lang="en-GB" sz="1600" dirty="0">
              <a:solidFill>
                <a:schemeClr val="bg2">
                  <a:lumMod val="10000"/>
                </a:schemeClr>
              </a:solidFill>
              <a:latin typeface="Comic Sans MS" panose="030F0702030302020204" pitchFamily="66" charset="0"/>
            </a:endParaRPr>
          </a:p>
          <a:p>
            <a:pPr marL="342900" indent="-160338">
              <a:buFont typeface="Arial" panose="020B0604020202020204" pitchFamily="34" charset="0"/>
              <a:buChar char="•"/>
              <a:defRPr/>
            </a:pPr>
            <a:r>
              <a:rPr lang="en-GB" dirty="0">
                <a:solidFill>
                  <a:schemeClr val="bg2">
                    <a:lumMod val="10000"/>
                  </a:schemeClr>
                </a:solidFill>
                <a:latin typeface="Corbel" panose="020B0503020204020204" pitchFamily="34" charset="0"/>
              </a:rPr>
              <a:t>First and foremost, support and reassure your child that there is nothing to worry about and they should always just try their best. Praise and encourage!  </a:t>
            </a:r>
          </a:p>
          <a:p>
            <a:pPr marL="342900" indent="-160338">
              <a:buFont typeface="Arial" panose="020B0604020202020204" pitchFamily="34" charset="0"/>
              <a:buChar char="•"/>
              <a:defRPr/>
            </a:pPr>
            <a:endParaRPr lang="en-GB" dirty="0">
              <a:solidFill>
                <a:schemeClr val="bg2">
                  <a:lumMod val="10000"/>
                </a:schemeClr>
              </a:solidFill>
              <a:latin typeface="Corbel" panose="020B050302020402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orbel" panose="020B0503020204020204" pitchFamily="34" charset="0"/>
              </a:rPr>
              <a:t>If you feel your child is feeling pressured or worried please come and speak to me in school.</a:t>
            </a:r>
          </a:p>
          <a:p>
            <a:pPr marL="182562">
              <a:defRPr/>
            </a:pPr>
            <a:endParaRPr lang="en-GB" dirty="0">
              <a:solidFill>
                <a:schemeClr val="bg2">
                  <a:lumMod val="10000"/>
                </a:schemeClr>
              </a:solidFill>
              <a:latin typeface="Corbel" panose="020B050302020402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orbel" panose="020B0503020204020204" pitchFamily="34" charset="0"/>
              </a:rPr>
              <a:t>Provide support for homework tasks and ensure accuracy when they are answering questions. </a:t>
            </a:r>
            <a:r>
              <a:rPr lang="en-GB" b="1" dirty="0">
                <a:solidFill>
                  <a:schemeClr val="bg2">
                    <a:lumMod val="10000"/>
                  </a:schemeClr>
                </a:solidFill>
                <a:latin typeface="Corbel" panose="020B0503020204020204" pitchFamily="34" charset="0"/>
              </a:rPr>
              <a:t>Please encourage your child to work through their CGP book during the Easter Break.  The children are also able to complete </a:t>
            </a:r>
            <a:r>
              <a:rPr lang="en-GB" b="1" dirty="0" err="1">
                <a:solidFill>
                  <a:schemeClr val="bg2">
                    <a:lumMod val="10000"/>
                  </a:schemeClr>
                </a:solidFill>
                <a:latin typeface="Corbel" panose="020B0503020204020204" pitchFamily="34" charset="0"/>
              </a:rPr>
              <a:t>MyMaths</a:t>
            </a:r>
            <a:r>
              <a:rPr lang="en-GB" b="1" dirty="0">
                <a:solidFill>
                  <a:schemeClr val="bg2">
                    <a:lumMod val="10000"/>
                  </a:schemeClr>
                </a:solidFill>
                <a:latin typeface="Corbel" panose="020B0503020204020204" pitchFamily="34" charset="0"/>
              </a:rPr>
              <a:t> and Purple Mash games to help them with their revision.</a:t>
            </a:r>
            <a:endParaRPr lang="en-GB" dirty="0">
              <a:solidFill>
                <a:schemeClr val="bg2">
                  <a:lumMod val="10000"/>
                </a:schemeClr>
              </a:solidFill>
              <a:latin typeface="Corbel" panose="020B0503020204020204" pitchFamily="34" charset="0"/>
            </a:endParaRPr>
          </a:p>
          <a:p>
            <a:pPr marL="182562">
              <a:defRPr/>
            </a:pPr>
            <a:endParaRPr lang="en-GB" dirty="0">
              <a:solidFill>
                <a:schemeClr val="bg2">
                  <a:lumMod val="10000"/>
                </a:schemeClr>
              </a:solidFill>
              <a:latin typeface="Corbel" panose="020B050302020402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orbel" panose="020B0503020204020204" pitchFamily="34" charset="0"/>
              </a:rPr>
              <a:t>We want all of our children to perform to their best but remember that this is a snapshot of how they performed in a particular test, on a particular day. </a:t>
            </a:r>
          </a:p>
          <a:p>
            <a:pPr marL="342900" indent="-160338">
              <a:buFont typeface="Arial" panose="020B0604020202020204" pitchFamily="34" charset="0"/>
              <a:buChar char="•"/>
              <a:defRPr/>
            </a:pPr>
            <a:endParaRPr lang="en-GB" dirty="0">
              <a:solidFill>
                <a:schemeClr val="bg2">
                  <a:lumMod val="10000"/>
                </a:schemeClr>
              </a:solidFill>
              <a:latin typeface="Corbel" panose="020B050302020402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orbel" panose="020B0503020204020204" pitchFamily="34" charset="0"/>
              </a:rPr>
              <a:t>We will encourage the children to come into school at 8:15am during SATS week to join us for breakfast so that we can all get together at the start of the day, calm nerves and settle into a routine for the week.</a:t>
            </a:r>
          </a:p>
          <a:p>
            <a:pPr marL="342900" indent="-160338">
              <a:buFont typeface="Arial" panose="020B0604020202020204" pitchFamily="34" charset="0"/>
              <a:buChar char="•"/>
              <a:defRPr/>
            </a:pPr>
            <a:endParaRPr lang="en-GB" dirty="0">
              <a:solidFill>
                <a:schemeClr val="bg2">
                  <a:lumMod val="10000"/>
                </a:schemeClr>
              </a:solidFill>
              <a:latin typeface="Corbel" panose="020B0503020204020204" pitchFamily="34" charset="0"/>
            </a:endParaRPr>
          </a:p>
          <a:p>
            <a:pPr marL="342900" indent="-160338">
              <a:buFont typeface="Arial" panose="020B0604020202020204" pitchFamily="34" charset="0"/>
              <a:buChar char="•"/>
              <a:defRPr/>
            </a:pPr>
            <a:r>
              <a:rPr lang="en-GB" dirty="0">
                <a:solidFill>
                  <a:schemeClr val="bg2">
                    <a:lumMod val="10000"/>
                  </a:schemeClr>
                </a:solidFill>
                <a:latin typeface="Corbel" panose="020B0503020204020204" pitchFamily="34" charset="0"/>
              </a:rPr>
              <a:t>The children will be encouraged to bring a small mascot into school during the week to sit on their table and support them during the tests.</a:t>
            </a:r>
          </a:p>
        </p:txBody>
      </p:sp>
    </p:spTree>
    <p:extLst>
      <p:ext uri="{BB962C8B-B14F-4D97-AF65-F5344CB8AC3E}">
        <p14:creationId xmlns:p14="http://schemas.microsoft.com/office/powerpoint/2010/main" val="3547217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88640"/>
            <a:ext cx="8496944" cy="5450851"/>
          </a:xfrm>
          <a:prstGeom prst="rect">
            <a:avLst/>
          </a:prstGeom>
          <a:noFill/>
        </p:spPr>
        <p:txBody>
          <a:bodyPr wrap="square" rtlCol="0">
            <a:spAutoFit/>
          </a:bodyPr>
          <a:lstStyle/>
          <a:p>
            <a:pPr>
              <a:lnSpc>
                <a:spcPct val="150000"/>
              </a:lnSpc>
            </a:pPr>
            <a:r>
              <a:rPr lang="en-GB" dirty="0">
                <a:latin typeface="Corbel" panose="020B0503020204020204" pitchFamily="34" charset="0"/>
              </a:rPr>
              <a:t>While we understand children and parents can feel anxious about the SATs tests, it is important to remember that children generally really enjoy SATS week. They know what to expect, the classroom is a calm and quiet place each morning, with fun activities to look forward to in the afternoons. </a:t>
            </a:r>
          </a:p>
          <a:p>
            <a:pPr>
              <a:lnSpc>
                <a:spcPct val="150000"/>
              </a:lnSpc>
            </a:pPr>
            <a:r>
              <a:rPr lang="en-GB" dirty="0">
                <a:latin typeface="Corbel" panose="020B0503020204020204" pitchFamily="34" charset="0"/>
              </a:rPr>
              <a:t>Children love having breakfast together and chatting about what might be in each test. </a:t>
            </a:r>
          </a:p>
          <a:p>
            <a:pPr>
              <a:lnSpc>
                <a:spcPct val="150000"/>
              </a:lnSpc>
            </a:pPr>
            <a:r>
              <a:rPr lang="en-GB" dirty="0">
                <a:latin typeface="Corbel" panose="020B0503020204020204" pitchFamily="34" charset="0"/>
              </a:rPr>
              <a:t>Children have sat mock versions and know the type of questions and what it will feel like. </a:t>
            </a:r>
          </a:p>
          <a:p>
            <a:pPr>
              <a:lnSpc>
                <a:spcPct val="150000"/>
              </a:lnSpc>
            </a:pPr>
            <a:r>
              <a:rPr lang="en-GB" dirty="0">
                <a:latin typeface="Corbel" panose="020B0503020204020204" pitchFamily="34" charset="0"/>
              </a:rPr>
              <a:t>Where </a:t>
            </a:r>
            <a:r>
              <a:rPr lang="en-GB">
                <a:latin typeface="Corbel" panose="020B0503020204020204" pitchFamily="34" charset="0"/>
              </a:rPr>
              <a:t>children meet </a:t>
            </a:r>
            <a:r>
              <a:rPr lang="en-GB" dirty="0">
                <a:latin typeface="Corbel" panose="020B0503020204020204" pitchFamily="34" charset="0"/>
              </a:rPr>
              <a:t>the threshold for additional support, they can sit in a separate room with an adult and take breaks during the test. Some will also qualify for extra time, although this only works out to be a short time, it can help with settling nerves and anxiety. </a:t>
            </a:r>
          </a:p>
          <a:p>
            <a:pPr>
              <a:lnSpc>
                <a:spcPct val="150000"/>
              </a:lnSpc>
            </a:pPr>
            <a:r>
              <a:rPr lang="en-GB" dirty="0">
                <a:latin typeface="Corbel" panose="020B0503020204020204" pitchFamily="34" charset="0"/>
              </a:rPr>
              <a:t>The children have worked hard for the last seven years and want to be able to show off how much they have learned and how good they are. </a:t>
            </a:r>
          </a:p>
        </p:txBody>
      </p:sp>
    </p:spTree>
    <p:extLst>
      <p:ext uri="{BB962C8B-B14F-4D97-AF65-F5344CB8AC3E}">
        <p14:creationId xmlns:p14="http://schemas.microsoft.com/office/powerpoint/2010/main" val="604346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F11A5E-0047-4891-BA7F-FC07EDB0A645}"/>
              </a:ext>
            </a:extLst>
          </p:cNvPr>
          <p:cNvSpPr txBox="1"/>
          <p:nvPr/>
        </p:nvSpPr>
        <p:spPr>
          <a:xfrm>
            <a:off x="179512" y="260648"/>
            <a:ext cx="8640960" cy="4524315"/>
          </a:xfrm>
          <a:prstGeom prst="rect">
            <a:avLst/>
          </a:prstGeom>
          <a:noFill/>
        </p:spPr>
        <p:txBody>
          <a:bodyPr wrap="square" rtlCol="0">
            <a:spAutoFit/>
          </a:bodyPr>
          <a:lstStyle/>
          <a:p>
            <a:r>
              <a:rPr lang="en-GB" dirty="0">
                <a:latin typeface="Corbel" panose="020B0503020204020204" pitchFamily="34" charset="0"/>
              </a:rPr>
              <a:t>The week in school……………</a:t>
            </a:r>
          </a:p>
          <a:p>
            <a:endParaRPr lang="en-GB" dirty="0">
              <a:latin typeface="Corbel" panose="020B0503020204020204" pitchFamily="34" charset="0"/>
            </a:endParaRPr>
          </a:p>
          <a:p>
            <a:pPr marL="285750" indent="-285750">
              <a:buFont typeface="Arial" panose="020B0604020202020204" pitchFamily="34" charset="0"/>
              <a:buChar char="•"/>
            </a:pPr>
            <a:r>
              <a:rPr lang="en-GB" dirty="0">
                <a:latin typeface="Corbel" panose="020B0503020204020204" pitchFamily="34" charset="0"/>
              </a:rPr>
              <a:t>Maths revision will continue in school before the children sit the papers on Wednesday.</a:t>
            </a:r>
          </a:p>
          <a:p>
            <a:pPr marL="285750" indent="-285750">
              <a:buFont typeface="Arial" panose="020B0604020202020204" pitchFamily="34" charset="0"/>
              <a:buChar char="•"/>
            </a:pPr>
            <a:r>
              <a:rPr lang="en-GB" dirty="0">
                <a:latin typeface="Corbel" panose="020B0503020204020204" pitchFamily="34" charset="0"/>
              </a:rPr>
              <a:t>In the afternoons, the children will continue with lessons across the foundation subjects while they are sitting the tests in the morning. One of these sessions will be a longer outdoor PE session and one of the lessons will be based around use of the chrome books which they enjoy using.</a:t>
            </a:r>
          </a:p>
          <a:p>
            <a:pPr marL="285750" indent="-285750">
              <a:buFont typeface="Arial" panose="020B0604020202020204" pitchFamily="34" charset="0"/>
              <a:buChar char="•"/>
            </a:pPr>
            <a:r>
              <a:rPr lang="en-GB" dirty="0">
                <a:latin typeface="Corbel" panose="020B0503020204020204" pitchFamily="34" charset="0"/>
              </a:rPr>
              <a:t>After the children have completed the tests, we will have an extended playtime and weather dependent, may go over to Ickworth Park to play in the woods.</a:t>
            </a:r>
          </a:p>
          <a:p>
            <a:pPr marL="285750" indent="-285750">
              <a:buFont typeface="Arial" panose="020B0604020202020204" pitchFamily="34" charset="0"/>
              <a:buChar char="•"/>
            </a:pPr>
            <a:r>
              <a:rPr lang="en-GB" dirty="0">
                <a:latin typeface="Corbel" panose="020B0503020204020204" pitchFamily="34" charset="0"/>
              </a:rPr>
              <a:t>On Friday, the children will vote on a treat activity they wish to do in the afternoon as a huge congratulations for their hard work and positivity. </a:t>
            </a:r>
          </a:p>
          <a:p>
            <a:endParaRPr lang="en-GB" dirty="0">
              <a:latin typeface="Corbel" panose="020B0503020204020204" pitchFamily="34" charset="0"/>
            </a:endParaRPr>
          </a:p>
          <a:p>
            <a:pPr marL="285750" indent="-285750">
              <a:buFont typeface="Arial" panose="020B0604020202020204" pitchFamily="34" charset="0"/>
              <a:buChar char="•"/>
            </a:pPr>
            <a:endParaRPr lang="en-GB" dirty="0">
              <a:latin typeface="Corbel" panose="020B0503020204020204" pitchFamily="34" charset="0"/>
            </a:endParaRPr>
          </a:p>
          <a:p>
            <a:pPr marL="285750" indent="-285750">
              <a:buFont typeface="Arial" panose="020B0604020202020204" pitchFamily="34" charset="0"/>
              <a:buChar char="•"/>
            </a:pPr>
            <a:endParaRPr lang="en-GB" dirty="0">
              <a:latin typeface="Corbel" panose="020B0503020204020204" pitchFamily="34" charset="0"/>
            </a:endParaRPr>
          </a:p>
          <a:p>
            <a:pPr marL="285750" indent="-285750">
              <a:buFont typeface="Arial" panose="020B0604020202020204" pitchFamily="34" charset="0"/>
              <a:buChar char="•"/>
            </a:pPr>
            <a:endParaRPr lang="en-GB" dirty="0">
              <a:latin typeface="Corbel" panose="020B0503020204020204" pitchFamily="34" charset="0"/>
            </a:endParaRPr>
          </a:p>
          <a:p>
            <a:pPr marL="285750" indent="-285750">
              <a:buFont typeface="Arial" panose="020B0604020202020204" pitchFamily="34" charset="0"/>
              <a:buChar char="•"/>
            </a:pPr>
            <a:r>
              <a:rPr lang="en-GB" dirty="0">
                <a:latin typeface="Corbel" panose="020B0503020204020204" pitchFamily="34" charset="0"/>
              </a:rPr>
              <a:t>Any questions?</a:t>
            </a:r>
          </a:p>
        </p:txBody>
      </p:sp>
    </p:spTree>
    <p:extLst>
      <p:ext uri="{BB962C8B-B14F-4D97-AF65-F5344CB8AC3E}">
        <p14:creationId xmlns:p14="http://schemas.microsoft.com/office/powerpoint/2010/main" val="5515914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1327</TotalTime>
  <Words>1417</Words>
  <Application>Microsoft Office PowerPoint</Application>
  <PresentationFormat>On-screen Show (4:3)</PresentationFormat>
  <Paragraphs>119</Paragraphs>
  <Slides>16</Slides>
  <Notes>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16</vt:i4>
      </vt:variant>
    </vt:vector>
  </HeadingPairs>
  <TitlesOfParts>
    <vt:vector size="29" baseType="lpstr">
      <vt:lpstr>Arial</vt:lpstr>
      <vt:lpstr>Calibri</vt:lpstr>
      <vt:lpstr>Comic Sans MS</vt:lpstr>
      <vt:lpstr>Corbel</vt:lpstr>
      <vt:lpstr>Courier New</vt:lpstr>
      <vt:lpstr>inherit</vt:lpstr>
      <vt:lpstr>Letter-join No-Lead 16</vt:lpstr>
      <vt:lpstr>Lucida Sans Unicode</vt:lpstr>
      <vt:lpstr>nta</vt:lpstr>
      <vt:lpstr>Verdana</vt:lpstr>
      <vt:lpstr>Wingdings 2</vt:lpstr>
      <vt:lpstr>Wingdings 3</vt:lpstr>
      <vt:lpstr>Concourse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Curriculum Evening and SATS presentation</dc:title>
  <dc:creator>Sarah Allen</dc:creator>
  <cp:lastModifiedBy>Miss Day</cp:lastModifiedBy>
  <cp:revision>57</cp:revision>
  <cp:lastPrinted>2019-11-26T12:47:18Z</cp:lastPrinted>
  <dcterms:created xsi:type="dcterms:W3CDTF">2017-01-10T10:48:18Z</dcterms:created>
  <dcterms:modified xsi:type="dcterms:W3CDTF">2026-03-23T14:32:18Z</dcterms:modified>
</cp:coreProperties>
</file>